
<file path=[Content_Types].xml><?xml version="1.0" encoding="utf-8"?>
<Types xmlns="http://schemas.openxmlformats.org/package/2006/content-types">
  <Default Extension="18181818181824&amp;select=bwHn1L1sf&amp;source=selection" ContentType="image/png"/>
  <Default Extension="5970149253731&amp;select=b5XzIbe0s,fsJBx3McX,b7foSbPgk,aakbToD6Cl,j2RLHRsaj4&amp;source=selection" ContentType="image/pn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59" r:id="rId3"/>
    <p:sldId id="283" r:id="rId4"/>
    <p:sldId id="273" r:id="rId5"/>
    <p:sldId id="268" r:id="rId6"/>
    <p:sldId id="275" r:id="rId7"/>
    <p:sldId id="290" r:id="rId8"/>
    <p:sldId id="270" r:id="rId9"/>
    <p:sldId id="266" r:id="rId10"/>
    <p:sldId id="277" r:id="rId11"/>
    <p:sldId id="278" r:id="rId12"/>
    <p:sldId id="262" r:id="rId13"/>
    <p:sldId id="292" r:id="rId14"/>
    <p:sldId id="272" r:id="rId15"/>
    <p:sldId id="261" r:id="rId16"/>
    <p:sldId id="291" r:id="rId17"/>
    <p:sldId id="267" r:id="rId18"/>
    <p:sldId id="287" r:id="rId19"/>
    <p:sldId id="285" r:id="rId20"/>
    <p:sldId id="284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BAE"/>
    <a:srgbClr val="4BACC6"/>
    <a:srgbClr val="537ABA"/>
    <a:srgbClr val="8064A2"/>
    <a:srgbClr val="C9D5E9"/>
    <a:srgbClr val="D0CFE7"/>
    <a:srgbClr val="E1DBE9"/>
    <a:srgbClr val="DBEEF4"/>
    <a:srgbClr val="FFCC6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7467A-66F6-47C1-944B-50D8A5291C8C}" v="3" dt="2019-06-06T00:56:36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7" autoAdjust="0"/>
    <p:restoredTop sz="96637" autoAdjust="0"/>
  </p:normalViewPr>
  <p:slideViewPr>
    <p:cSldViewPr snapToGrid="0">
      <p:cViewPr>
        <p:scale>
          <a:sx n="75" d="100"/>
          <a:sy n="75" d="100"/>
        </p:scale>
        <p:origin x="1181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93E767-AF9F-408A-A39B-AC437B7C671B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0BEECFB4-CCC6-4C15-810C-FA1D8D58171A}">
      <dgm:prSet phldrT="[Text]" custT="1"/>
      <dgm:spPr/>
      <dgm:t>
        <a:bodyPr/>
        <a:lstStyle/>
        <a:p>
          <a:r>
            <a:rPr lang="en-SG" sz="2000" dirty="0"/>
            <a:t>Noodles in packaging</a:t>
          </a:r>
        </a:p>
      </dgm:t>
    </dgm:pt>
    <dgm:pt modelId="{4D04FC03-FED7-4455-98F4-22521730D3D0}" type="parTrans" cxnId="{B78B0324-C41A-415E-9320-D8DDFC6F04DC}">
      <dgm:prSet/>
      <dgm:spPr/>
      <dgm:t>
        <a:bodyPr/>
        <a:lstStyle/>
        <a:p>
          <a:endParaRPr lang="en-SG" sz="1600"/>
        </a:p>
      </dgm:t>
    </dgm:pt>
    <dgm:pt modelId="{20DC2C44-379F-4B46-95E4-49A432E35CDA}" type="sibTrans" cxnId="{B78B0324-C41A-415E-9320-D8DDFC6F04DC}">
      <dgm:prSet custT="1"/>
      <dgm:spPr/>
      <dgm:t>
        <a:bodyPr/>
        <a:lstStyle/>
        <a:p>
          <a:endParaRPr lang="en-SG" sz="1400"/>
        </a:p>
      </dgm:t>
    </dgm:pt>
    <dgm:pt modelId="{6F73CB61-AA9A-487A-B226-4DF176EF0C4F}">
      <dgm:prSet phldrT="[Text]" custT="1"/>
      <dgm:spPr/>
      <dgm:t>
        <a:bodyPr/>
        <a:lstStyle/>
        <a:p>
          <a:r>
            <a:rPr lang="en-SG" sz="2000" dirty="0"/>
            <a:t>?</a:t>
          </a:r>
        </a:p>
      </dgm:t>
    </dgm:pt>
    <dgm:pt modelId="{889161FD-FE1B-4A01-9232-7873E84441B1}" type="parTrans" cxnId="{6B51002F-51A4-443B-AD19-C69FEE11B12F}">
      <dgm:prSet/>
      <dgm:spPr/>
      <dgm:t>
        <a:bodyPr/>
        <a:lstStyle/>
        <a:p>
          <a:endParaRPr lang="en-SG" sz="1600"/>
        </a:p>
      </dgm:t>
    </dgm:pt>
    <dgm:pt modelId="{DFC14332-F0F4-4C38-85D6-80A421FA2131}" type="sibTrans" cxnId="{6B51002F-51A4-443B-AD19-C69FEE11B12F}">
      <dgm:prSet custT="1"/>
      <dgm:spPr/>
      <dgm:t>
        <a:bodyPr/>
        <a:lstStyle/>
        <a:p>
          <a:endParaRPr lang="en-SG" sz="1400"/>
        </a:p>
      </dgm:t>
    </dgm:pt>
    <dgm:pt modelId="{A570F157-8107-48D1-B1E6-7A761CB5038C}">
      <dgm:prSet phldrT="[Text]" custT="1"/>
      <dgm:spPr/>
      <dgm:t>
        <a:bodyPr/>
        <a:lstStyle/>
        <a:p>
          <a:r>
            <a:rPr lang="en-SG" sz="2000" dirty="0"/>
            <a:t>...</a:t>
          </a:r>
        </a:p>
      </dgm:t>
    </dgm:pt>
    <dgm:pt modelId="{FB9A5301-8C21-4CBD-8A35-D06BF47233F9}" type="parTrans" cxnId="{FA23EC28-377D-43C0-88BA-809FFEF8AF90}">
      <dgm:prSet/>
      <dgm:spPr/>
      <dgm:t>
        <a:bodyPr/>
        <a:lstStyle/>
        <a:p>
          <a:endParaRPr lang="en-SG" sz="1600"/>
        </a:p>
      </dgm:t>
    </dgm:pt>
    <dgm:pt modelId="{7257724B-8CC8-4127-86B4-5451ACF92FCD}" type="sibTrans" cxnId="{FA23EC28-377D-43C0-88BA-809FFEF8AF90}">
      <dgm:prSet custT="1"/>
      <dgm:spPr/>
      <dgm:t>
        <a:bodyPr/>
        <a:lstStyle/>
        <a:p>
          <a:endParaRPr lang="en-SG" sz="1400"/>
        </a:p>
      </dgm:t>
    </dgm:pt>
    <dgm:pt modelId="{5AC186B0-9922-4303-A53E-0B3955D4C6DB}">
      <dgm:prSet phldrT="[Text]" custT="1"/>
      <dgm:spPr/>
      <dgm:t>
        <a:bodyPr/>
        <a:lstStyle/>
        <a:p>
          <a:r>
            <a:rPr lang="en-SG" sz="2000" dirty="0"/>
            <a:t>?</a:t>
          </a:r>
        </a:p>
      </dgm:t>
    </dgm:pt>
    <dgm:pt modelId="{55107A60-AA11-41EC-ABF3-6A462F819657}" type="parTrans" cxnId="{6874FB81-25CD-483E-BBCF-0DF910C6846B}">
      <dgm:prSet/>
      <dgm:spPr/>
      <dgm:t>
        <a:bodyPr/>
        <a:lstStyle/>
        <a:p>
          <a:endParaRPr lang="en-SG" sz="1600"/>
        </a:p>
      </dgm:t>
    </dgm:pt>
    <dgm:pt modelId="{571586C8-E5B1-4D04-B838-6A01AFE316C2}" type="sibTrans" cxnId="{6874FB81-25CD-483E-BBCF-0DF910C6846B}">
      <dgm:prSet custT="1"/>
      <dgm:spPr/>
      <dgm:t>
        <a:bodyPr/>
        <a:lstStyle/>
        <a:p>
          <a:endParaRPr lang="en-SG" sz="1400"/>
        </a:p>
      </dgm:t>
    </dgm:pt>
    <dgm:pt modelId="{D9D56141-24D1-4589-AE73-74CD70B73C5B}">
      <dgm:prSet phldrT="[Text]" custT="1"/>
      <dgm:spPr/>
      <dgm:t>
        <a:bodyPr/>
        <a:lstStyle/>
        <a:p>
          <a:r>
            <a:rPr lang="en-SG" sz="2000" dirty="0"/>
            <a:t>Ready to eat</a:t>
          </a:r>
        </a:p>
      </dgm:t>
    </dgm:pt>
    <dgm:pt modelId="{72D945E9-A3EE-4861-A8F7-B20A21DD7DB9}" type="parTrans" cxnId="{7611DA9B-938C-4568-8381-0A40F4A32E1B}">
      <dgm:prSet/>
      <dgm:spPr/>
      <dgm:t>
        <a:bodyPr/>
        <a:lstStyle/>
        <a:p>
          <a:endParaRPr lang="en-SG" sz="1600"/>
        </a:p>
      </dgm:t>
    </dgm:pt>
    <dgm:pt modelId="{26A4B6E9-0476-45E0-BCB3-C97C4BA1C97F}" type="sibTrans" cxnId="{7611DA9B-938C-4568-8381-0A40F4A32E1B}">
      <dgm:prSet/>
      <dgm:spPr/>
      <dgm:t>
        <a:bodyPr/>
        <a:lstStyle/>
        <a:p>
          <a:endParaRPr lang="en-SG" sz="1600"/>
        </a:p>
      </dgm:t>
    </dgm:pt>
    <dgm:pt modelId="{F4D9C10B-585D-41E8-A33D-C34418E02DBD}" type="pres">
      <dgm:prSet presAssocID="{8A93E767-AF9F-408A-A39B-AC437B7C671B}" presName="Name0" presStyleCnt="0">
        <dgm:presLayoutVars>
          <dgm:dir/>
          <dgm:resizeHandles val="exact"/>
        </dgm:presLayoutVars>
      </dgm:prSet>
      <dgm:spPr/>
    </dgm:pt>
    <dgm:pt modelId="{060900B3-636C-48EA-AB3D-848D7EB935A2}" type="pres">
      <dgm:prSet presAssocID="{0BEECFB4-CCC6-4C15-810C-FA1D8D58171A}" presName="node" presStyleLbl="node1" presStyleIdx="0" presStyleCnt="5">
        <dgm:presLayoutVars>
          <dgm:bulletEnabled val="1"/>
        </dgm:presLayoutVars>
      </dgm:prSet>
      <dgm:spPr/>
    </dgm:pt>
    <dgm:pt modelId="{9EBCDEED-C321-442B-B76A-0A4C9B45BDF8}" type="pres">
      <dgm:prSet presAssocID="{20DC2C44-379F-4B46-95E4-49A432E35CDA}" presName="sibTrans" presStyleLbl="sibTrans2D1" presStyleIdx="0" presStyleCnt="4"/>
      <dgm:spPr/>
    </dgm:pt>
    <dgm:pt modelId="{3BD5EB66-3B40-43CE-9008-E861212DDDEA}" type="pres">
      <dgm:prSet presAssocID="{20DC2C44-379F-4B46-95E4-49A432E35CDA}" presName="connectorText" presStyleLbl="sibTrans2D1" presStyleIdx="0" presStyleCnt="4"/>
      <dgm:spPr/>
    </dgm:pt>
    <dgm:pt modelId="{1662A022-92A8-4384-84B8-BBA71ED77349}" type="pres">
      <dgm:prSet presAssocID="{6F73CB61-AA9A-487A-B226-4DF176EF0C4F}" presName="node" presStyleLbl="node1" presStyleIdx="1" presStyleCnt="5">
        <dgm:presLayoutVars>
          <dgm:bulletEnabled val="1"/>
        </dgm:presLayoutVars>
      </dgm:prSet>
      <dgm:spPr/>
    </dgm:pt>
    <dgm:pt modelId="{76EA231D-151F-4953-90DF-5500B5F4435B}" type="pres">
      <dgm:prSet presAssocID="{DFC14332-F0F4-4C38-85D6-80A421FA2131}" presName="sibTrans" presStyleLbl="sibTrans2D1" presStyleIdx="1" presStyleCnt="4"/>
      <dgm:spPr/>
    </dgm:pt>
    <dgm:pt modelId="{504F682A-2866-4BFC-83D8-7D13FAF3EFE7}" type="pres">
      <dgm:prSet presAssocID="{DFC14332-F0F4-4C38-85D6-80A421FA2131}" presName="connectorText" presStyleLbl="sibTrans2D1" presStyleIdx="1" presStyleCnt="4"/>
      <dgm:spPr/>
    </dgm:pt>
    <dgm:pt modelId="{A472E76D-F610-414C-8F2F-3F3F9F0C20AB}" type="pres">
      <dgm:prSet presAssocID="{A570F157-8107-48D1-B1E6-7A761CB5038C}" presName="node" presStyleLbl="node1" presStyleIdx="2" presStyleCnt="5">
        <dgm:presLayoutVars>
          <dgm:bulletEnabled val="1"/>
        </dgm:presLayoutVars>
      </dgm:prSet>
      <dgm:spPr/>
    </dgm:pt>
    <dgm:pt modelId="{8923D777-F216-44AF-90C4-98A036EF9BD2}" type="pres">
      <dgm:prSet presAssocID="{7257724B-8CC8-4127-86B4-5451ACF92FCD}" presName="sibTrans" presStyleLbl="sibTrans2D1" presStyleIdx="2" presStyleCnt="4"/>
      <dgm:spPr/>
    </dgm:pt>
    <dgm:pt modelId="{4ABC2273-5B87-48CE-9C1F-9BE0314B73BD}" type="pres">
      <dgm:prSet presAssocID="{7257724B-8CC8-4127-86B4-5451ACF92FCD}" presName="connectorText" presStyleLbl="sibTrans2D1" presStyleIdx="2" presStyleCnt="4"/>
      <dgm:spPr/>
    </dgm:pt>
    <dgm:pt modelId="{32DD4290-5493-4FED-8D0C-24C3CD91A2F0}" type="pres">
      <dgm:prSet presAssocID="{5AC186B0-9922-4303-A53E-0B3955D4C6DB}" presName="node" presStyleLbl="node1" presStyleIdx="3" presStyleCnt="5">
        <dgm:presLayoutVars>
          <dgm:bulletEnabled val="1"/>
        </dgm:presLayoutVars>
      </dgm:prSet>
      <dgm:spPr/>
    </dgm:pt>
    <dgm:pt modelId="{62BFE656-D8FF-4362-B1B9-B1DBAF956DE4}" type="pres">
      <dgm:prSet presAssocID="{571586C8-E5B1-4D04-B838-6A01AFE316C2}" presName="sibTrans" presStyleLbl="sibTrans2D1" presStyleIdx="3" presStyleCnt="4"/>
      <dgm:spPr/>
    </dgm:pt>
    <dgm:pt modelId="{4ECA4859-E30C-4D27-A916-88BB06E5AB0A}" type="pres">
      <dgm:prSet presAssocID="{571586C8-E5B1-4D04-B838-6A01AFE316C2}" presName="connectorText" presStyleLbl="sibTrans2D1" presStyleIdx="3" presStyleCnt="4"/>
      <dgm:spPr/>
    </dgm:pt>
    <dgm:pt modelId="{3A1A98B6-CD7B-4758-8A62-F87CD912844B}" type="pres">
      <dgm:prSet presAssocID="{D9D56141-24D1-4589-AE73-74CD70B73C5B}" presName="node" presStyleLbl="node1" presStyleIdx="4" presStyleCnt="5">
        <dgm:presLayoutVars>
          <dgm:bulletEnabled val="1"/>
        </dgm:presLayoutVars>
      </dgm:prSet>
      <dgm:spPr/>
    </dgm:pt>
  </dgm:ptLst>
  <dgm:cxnLst>
    <dgm:cxn modelId="{D8533D10-CC62-458F-9713-043EC114D0E7}" type="presOf" srcId="{571586C8-E5B1-4D04-B838-6A01AFE316C2}" destId="{4ECA4859-E30C-4D27-A916-88BB06E5AB0A}" srcOrd="1" destOrd="0" presId="urn:microsoft.com/office/officeart/2005/8/layout/process1"/>
    <dgm:cxn modelId="{28D7A118-3AA6-4749-AAE7-8461F4B3CA52}" type="presOf" srcId="{7257724B-8CC8-4127-86B4-5451ACF92FCD}" destId="{8923D777-F216-44AF-90C4-98A036EF9BD2}" srcOrd="0" destOrd="0" presId="urn:microsoft.com/office/officeart/2005/8/layout/process1"/>
    <dgm:cxn modelId="{01E9021B-2DD1-4A79-A697-1DEB56F64F2B}" type="presOf" srcId="{20DC2C44-379F-4B46-95E4-49A432E35CDA}" destId="{9EBCDEED-C321-442B-B76A-0A4C9B45BDF8}" srcOrd="0" destOrd="0" presId="urn:microsoft.com/office/officeart/2005/8/layout/process1"/>
    <dgm:cxn modelId="{B78B0324-C41A-415E-9320-D8DDFC6F04DC}" srcId="{8A93E767-AF9F-408A-A39B-AC437B7C671B}" destId="{0BEECFB4-CCC6-4C15-810C-FA1D8D58171A}" srcOrd="0" destOrd="0" parTransId="{4D04FC03-FED7-4455-98F4-22521730D3D0}" sibTransId="{20DC2C44-379F-4B46-95E4-49A432E35CDA}"/>
    <dgm:cxn modelId="{9E236728-AFA5-4A61-B6F5-46EDA2A37F4D}" type="presOf" srcId="{6F73CB61-AA9A-487A-B226-4DF176EF0C4F}" destId="{1662A022-92A8-4384-84B8-BBA71ED77349}" srcOrd="0" destOrd="0" presId="urn:microsoft.com/office/officeart/2005/8/layout/process1"/>
    <dgm:cxn modelId="{FA23EC28-377D-43C0-88BA-809FFEF8AF90}" srcId="{8A93E767-AF9F-408A-A39B-AC437B7C671B}" destId="{A570F157-8107-48D1-B1E6-7A761CB5038C}" srcOrd="2" destOrd="0" parTransId="{FB9A5301-8C21-4CBD-8A35-D06BF47233F9}" sibTransId="{7257724B-8CC8-4127-86B4-5451ACF92FCD}"/>
    <dgm:cxn modelId="{6B51002F-51A4-443B-AD19-C69FEE11B12F}" srcId="{8A93E767-AF9F-408A-A39B-AC437B7C671B}" destId="{6F73CB61-AA9A-487A-B226-4DF176EF0C4F}" srcOrd="1" destOrd="0" parTransId="{889161FD-FE1B-4A01-9232-7873E84441B1}" sibTransId="{DFC14332-F0F4-4C38-85D6-80A421FA2131}"/>
    <dgm:cxn modelId="{620CC231-BD9B-422F-BFD0-CB339F1CB3CB}" type="presOf" srcId="{DFC14332-F0F4-4C38-85D6-80A421FA2131}" destId="{76EA231D-151F-4953-90DF-5500B5F4435B}" srcOrd="0" destOrd="0" presId="urn:microsoft.com/office/officeart/2005/8/layout/process1"/>
    <dgm:cxn modelId="{F82B2834-1731-40F1-8771-78F30A3498E1}" type="presOf" srcId="{7257724B-8CC8-4127-86B4-5451ACF92FCD}" destId="{4ABC2273-5B87-48CE-9C1F-9BE0314B73BD}" srcOrd="1" destOrd="0" presId="urn:microsoft.com/office/officeart/2005/8/layout/process1"/>
    <dgm:cxn modelId="{2AF1E93C-995A-4F17-80A5-B9C1B85E0244}" type="presOf" srcId="{5AC186B0-9922-4303-A53E-0B3955D4C6DB}" destId="{32DD4290-5493-4FED-8D0C-24C3CD91A2F0}" srcOrd="0" destOrd="0" presId="urn:microsoft.com/office/officeart/2005/8/layout/process1"/>
    <dgm:cxn modelId="{B3C6B94A-6BA4-4D29-8720-1CD754F0355B}" type="presOf" srcId="{D9D56141-24D1-4589-AE73-74CD70B73C5B}" destId="{3A1A98B6-CD7B-4758-8A62-F87CD912844B}" srcOrd="0" destOrd="0" presId="urn:microsoft.com/office/officeart/2005/8/layout/process1"/>
    <dgm:cxn modelId="{7BE9A54C-94B0-41CA-90DC-13C73897B551}" type="presOf" srcId="{8A93E767-AF9F-408A-A39B-AC437B7C671B}" destId="{F4D9C10B-585D-41E8-A33D-C34418E02DBD}" srcOrd="0" destOrd="0" presId="urn:microsoft.com/office/officeart/2005/8/layout/process1"/>
    <dgm:cxn modelId="{EFEC8951-79F8-4260-938E-01EF853EF845}" type="presOf" srcId="{571586C8-E5B1-4D04-B838-6A01AFE316C2}" destId="{62BFE656-D8FF-4362-B1B9-B1DBAF956DE4}" srcOrd="0" destOrd="0" presId="urn:microsoft.com/office/officeart/2005/8/layout/process1"/>
    <dgm:cxn modelId="{6874FB81-25CD-483E-BBCF-0DF910C6846B}" srcId="{8A93E767-AF9F-408A-A39B-AC437B7C671B}" destId="{5AC186B0-9922-4303-A53E-0B3955D4C6DB}" srcOrd="3" destOrd="0" parTransId="{55107A60-AA11-41EC-ABF3-6A462F819657}" sibTransId="{571586C8-E5B1-4D04-B838-6A01AFE316C2}"/>
    <dgm:cxn modelId="{7611DA9B-938C-4568-8381-0A40F4A32E1B}" srcId="{8A93E767-AF9F-408A-A39B-AC437B7C671B}" destId="{D9D56141-24D1-4589-AE73-74CD70B73C5B}" srcOrd="4" destOrd="0" parTransId="{72D945E9-A3EE-4861-A8F7-B20A21DD7DB9}" sibTransId="{26A4B6E9-0476-45E0-BCB3-C97C4BA1C97F}"/>
    <dgm:cxn modelId="{D2443AD3-5277-45A6-9E97-1282E95CFE86}" type="presOf" srcId="{20DC2C44-379F-4B46-95E4-49A432E35CDA}" destId="{3BD5EB66-3B40-43CE-9008-E861212DDDEA}" srcOrd="1" destOrd="0" presId="urn:microsoft.com/office/officeart/2005/8/layout/process1"/>
    <dgm:cxn modelId="{9C77C7DB-B6C1-467F-A8B8-3D53DCF1D990}" type="presOf" srcId="{0BEECFB4-CCC6-4C15-810C-FA1D8D58171A}" destId="{060900B3-636C-48EA-AB3D-848D7EB935A2}" srcOrd="0" destOrd="0" presId="urn:microsoft.com/office/officeart/2005/8/layout/process1"/>
    <dgm:cxn modelId="{3CA023F5-738D-4AC6-A501-FF0A1AF31623}" type="presOf" srcId="{DFC14332-F0F4-4C38-85D6-80A421FA2131}" destId="{504F682A-2866-4BFC-83D8-7D13FAF3EFE7}" srcOrd="1" destOrd="0" presId="urn:microsoft.com/office/officeart/2005/8/layout/process1"/>
    <dgm:cxn modelId="{AEB179F7-2341-4C40-8939-D884C670D7B6}" type="presOf" srcId="{A570F157-8107-48D1-B1E6-7A761CB5038C}" destId="{A472E76D-F610-414C-8F2F-3F3F9F0C20AB}" srcOrd="0" destOrd="0" presId="urn:microsoft.com/office/officeart/2005/8/layout/process1"/>
    <dgm:cxn modelId="{443A565C-A745-4721-89E4-F3DB92FA3B62}" type="presParOf" srcId="{F4D9C10B-585D-41E8-A33D-C34418E02DBD}" destId="{060900B3-636C-48EA-AB3D-848D7EB935A2}" srcOrd="0" destOrd="0" presId="urn:microsoft.com/office/officeart/2005/8/layout/process1"/>
    <dgm:cxn modelId="{B7BE8EF7-1701-4D15-A8E6-0DBCE9E58DD5}" type="presParOf" srcId="{F4D9C10B-585D-41E8-A33D-C34418E02DBD}" destId="{9EBCDEED-C321-442B-B76A-0A4C9B45BDF8}" srcOrd="1" destOrd="0" presId="urn:microsoft.com/office/officeart/2005/8/layout/process1"/>
    <dgm:cxn modelId="{83D8A246-3398-4BDE-8A54-63D4E3873216}" type="presParOf" srcId="{9EBCDEED-C321-442B-B76A-0A4C9B45BDF8}" destId="{3BD5EB66-3B40-43CE-9008-E861212DDDEA}" srcOrd="0" destOrd="0" presId="urn:microsoft.com/office/officeart/2005/8/layout/process1"/>
    <dgm:cxn modelId="{1B33A0D3-5068-4C51-A396-73AC509E9334}" type="presParOf" srcId="{F4D9C10B-585D-41E8-A33D-C34418E02DBD}" destId="{1662A022-92A8-4384-84B8-BBA71ED77349}" srcOrd="2" destOrd="0" presId="urn:microsoft.com/office/officeart/2005/8/layout/process1"/>
    <dgm:cxn modelId="{038FF2FD-3303-491E-A4F8-90CAA7A969FB}" type="presParOf" srcId="{F4D9C10B-585D-41E8-A33D-C34418E02DBD}" destId="{76EA231D-151F-4953-90DF-5500B5F4435B}" srcOrd="3" destOrd="0" presId="urn:microsoft.com/office/officeart/2005/8/layout/process1"/>
    <dgm:cxn modelId="{C1743D97-64DA-4B79-9546-914A613C7904}" type="presParOf" srcId="{76EA231D-151F-4953-90DF-5500B5F4435B}" destId="{504F682A-2866-4BFC-83D8-7D13FAF3EFE7}" srcOrd="0" destOrd="0" presId="urn:microsoft.com/office/officeart/2005/8/layout/process1"/>
    <dgm:cxn modelId="{8164ED05-C7FC-481E-A678-BE487A0C2164}" type="presParOf" srcId="{F4D9C10B-585D-41E8-A33D-C34418E02DBD}" destId="{A472E76D-F610-414C-8F2F-3F3F9F0C20AB}" srcOrd="4" destOrd="0" presId="urn:microsoft.com/office/officeart/2005/8/layout/process1"/>
    <dgm:cxn modelId="{689010D0-823C-49D3-8A0F-8598CB7B92D5}" type="presParOf" srcId="{F4D9C10B-585D-41E8-A33D-C34418E02DBD}" destId="{8923D777-F216-44AF-90C4-98A036EF9BD2}" srcOrd="5" destOrd="0" presId="urn:microsoft.com/office/officeart/2005/8/layout/process1"/>
    <dgm:cxn modelId="{3A2AA1DA-10C0-4B45-A6C2-F5110B9A31AB}" type="presParOf" srcId="{8923D777-F216-44AF-90C4-98A036EF9BD2}" destId="{4ABC2273-5B87-48CE-9C1F-9BE0314B73BD}" srcOrd="0" destOrd="0" presId="urn:microsoft.com/office/officeart/2005/8/layout/process1"/>
    <dgm:cxn modelId="{8E8625D0-0CF9-4E08-82C5-68F5AC0DFAFF}" type="presParOf" srcId="{F4D9C10B-585D-41E8-A33D-C34418E02DBD}" destId="{32DD4290-5493-4FED-8D0C-24C3CD91A2F0}" srcOrd="6" destOrd="0" presId="urn:microsoft.com/office/officeart/2005/8/layout/process1"/>
    <dgm:cxn modelId="{102FACA5-0BC3-47E9-BB6D-7919A3A8F181}" type="presParOf" srcId="{F4D9C10B-585D-41E8-A33D-C34418E02DBD}" destId="{62BFE656-D8FF-4362-B1B9-B1DBAF956DE4}" srcOrd="7" destOrd="0" presId="urn:microsoft.com/office/officeart/2005/8/layout/process1"/>
    <dgm:cxn modelId="{EAAF1CD4-E692-462F-AED0-B26E6821DFD7}" type="presParOf" srcId="{62BFE656-D8FF-4362-B1B9-B1DBAF956DE4}" destId="{4ECA4859-E30C-4D27-A916-88BB06E5AB0A}" srcOrd="0" destOrd="0" presId="urn:microsoft.com/office/officeart/2005/8/layout/process1"/>
    <dgm:cxn modelId="{9F61098A-1992-420A-90DC-C0147C6EFEB6}" type="presParOf" srcId="{F4D9C10B-585D-41E8-A33D-C34418E02DBD}" destId="{3A1A98B6-CD7B-4758-8A62-F87CD912844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B1D8A1-CA1C-40E3-960A-235CC64FB601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0B6531BD-5AC0-41BB-BFD0-E98BFFE075B0}">
      <dgm:prSet phldrT="[Text]"/>
      <dgm:spPr/>
      <dgm:t>
        <a:bodyPr/>
        <a:lstStyle/>
        <a:p>
          <a:r>
            <a:rPr lang="en-US" dirty="0"/>
            <a:t>Decompose the problem</a:t>
          </a:r>
        </a:p>
      </dgm:t>
    </dgm:pt>
    <dgm:pt modelId="{C14B9C75-9222-4E9E-A5D6-F47C22C6D9E9}" type="parTrans" cxnId="{EB67DE84-4771-4ABF-BE7C-70DB493D48CF}">
      <dgm:prSet/>
      <dgm:spPr/>
      <dgm:t>
        <a:bodyPr/>
        <a:lstStyle/>
        <a:p>
          <a:endParaRPr lang="en-US"/>
        </a:p>
      </dgm:t>
    </dgm:pt>
    <dgm:pt modelId="{C8B99154-DD66-48C5-89FE-1F802B9E92D1}" type="sibTrans" cxnId="{EB67DE84-4771-4ABF-BE7C-70DB493D48CF}">
      <dgm:prSet/>
      <dgm:spPr/>
      <dgm:t>
        <a:bodyPr/>
        <a:lstStyle/>
        <a:p>
          <a:endParaRPr lang="en-US"/>
        </a:p>
      </dgm:t>
    </dgm:pt>
    <dgm:pt modelId="{018291F7-9D27-433A-895F-6D2908F3EE44}">
      <dgm:prSet phldrT="[Text]"/>
      <dgm:spPr/>
      <dgm:t>
        <a:bodyPr/>
        <a:lstStyle/>
        <a:p>
          <a:r>
            <a:rPr lang="en-US"/>
            <a:t>Design algorithms</a:t>
          </a:r>
          <a:endParaRPr lang="en-US" dirty="0"/>
        </a:p>
      </dgm:t>
    </dgm:pt>
    <dgm:pt modelId="{3C64381D-CE23-45E6-AB1D-3FF516CF224D}" type="parTrans" cxnId="{4B2D3CA8-1BAB-4F75-9885-CBA9849A97ED}">
      <dgm:prSet/>
      <dgm:spPr/>
      <dgm:t>
        <a:bodyPr/>
        <a:lstStyle/>
        <a:p>
          <a:endParaRPr lang="en-US"/>
        </a:p>
      </dgm:t>
    </dgm:pt>
    <dgm:pt modelId="{053562C0-51D3-4546-A763-DB51721A0E2D}" type="sibTrans" cxnId="{4B2D3CA8-1BAB-4F75-9885-CBA9849A97ED}">
      <dgm:prSet/>
      <dgm:spPr/>
      <dgm:t>
        <a:bodyPr/>
        <a:lstStyle/>
        <a:p>
          <a:endParaRPr lang="en-US"/>
        </a:p>
      </dgm:t>
    </dgm:pt>
    <dgm:pt modelId="{CB844582-083A-43C4-9817-790DD62CF1DF}">
      <dgm:prSet phldrT="[Text]"/>
      <dgm:spPr/>
      <dgm:t>
        <a:bodyPr/>
        <a:lstStyle/>
        <a:p>
          <a:r>
            <a:rPr lang="en-US"/>
            <a:t>Measure performance</a:t>
          </a:r>
          <a:endParaRPr lang="en-US" dirty="0"/>
        </a:p>
      </dgm:t>
    </dgm:pt>
    <dgm:pt modelId="{5C686473-C74C-40F9-AF54-5C85B5ACE5AB}" type="parTrans" cxnId="{E0ED9D30-2D34-45F7-AF7B-4436C680AE34}">
      <dgm:prSet/>
      <dgm:spPr/>
      <dgm:t>
        <a:bodyPr/>
        <a:lstStyle/>
        <a:p>
          <a:endParaRPr lang="en-US"/>
        </a:p>
      </dgm:t>
    </dgm:pt>
    <dgm:pt modelId="{48C6BA52-AEA1-4179-AFEA-0F4BCE25EFE6}" type="sibTrans" cxnId="{E0ED9D30-2D34-45F7-AF7B-4436C680AE34}">
      <dgm:prSet/>
      <dgm:spPr/>
      <dgm:t>
        <a:bodyPr/>
        <a:lstStyle/>
        <a:p>
          <a:endParaRPr lang="en-US"/>
        </a:p>
      </dgm:t>
    </dgm:pt>
    <dgm:pt modelId="{53686746-5CFF-403E-9AF2-4507811713D5}">
      <dgm:prSet phldrT="[Text]"/>
      <dgm:spPr/>
      <dgm:t>
        <a:bodyPr/>
        <a:lstStyle/>
        <a:p>
          <a:r>
            <a:rPr lang="en-US"/>
            <a:t>Integrate into a system</a:t>
          </a:r>
          <a:endParaRPr lang="en-US" dirty="0"/>
        </a:p>
      </dgm:t>
    </dgm:pt>
    <dgm:pt modelId="{5AF06F03-BE53-4A85-B049-BEC88E7711FB}" type="parTrans" cxnId="{0FC4AC5C-BD73-4202-81DD-C0B2AD0E869F}">
      <dgm:prSet/>
      <dgm:spPr/>
      <dgm:t>
        <a:bodyPr/>
        <a:lstStyle/>
        <a:p>
          <a:endParaRPr lang="en-US"/>
        </a:p>
      </dgm:t>
    </dgm:pt>
    <dgm:pt modelId="{BA4A6775-1A06-4ABF-B4E1-E6F07F66BE8F}" type="sibTrans" cxnId="{0FC4AC5C-BD73-4202-81DD-C0B2AD0E869F}">
      <dgm:prSet/>
      <dgm:spPr/>
      <dgm:t>
        <a:bodyPr/>
        <a:lstStyle/>
        <a:p>
          <a:endParaRPr lang="en-US"/>
        </a:p>
      </dgm:t>
    </dgm:pt>
    <dgm:pt modelId="{9CE38986-B5C2-40F1-81E1-EBC3BD98D438}" type="pres">
      <dgm:prSet presAssocID="{86B1D8A1-CA1C-40E3-960A-235CC64FB601}" presName="Name0" presStyleCnt="0">
        <dgm:presLayoutVars>
          <dgm:dir/>
          <dgm:resizeHandles val="exact"/>
        </dgm:presLayoutVars>
      </dgm:prSet>
      <dgm:spPr/>
    </dgm:pt>
    <dgm:pt modelId="{E61D8865-5799-4BDE-9B8C-677768248FA1}" type="pres">
      <dgm:prSet presAssocID="{0B6531BD-5AC0-41BB-BFD0-E98BFFE075B0}" presName="node" presStyleLbl="node1" presStyleIdx="0" presStyleCnt="4">
        <dgm:presLayoutVars>
          <dgm:bulletEnabled val="1"/>
        </dgm:presLayoutVars>
      </dgm:prSet>
      <dgm:spPr/>
    </dgm:pt>
    <dgm:pt modelId="{939B8E8D-3B78-4A87-B484-293D06F1DC37}" type="pres">
      <dgm:prSet presAssocID="{C8B99154-DD66-48C5-89FE-1F802B9E92D1}" presName="sibTrans" presStyleLbl="sibTrans2D1" presStyleIdx="0" presStyleCnt="3"/>
      <dgm:spPr/>
    </dgm:pt>
    <dgm:pt modelId="{DB996787-D889-4CDC-924B-EC951C14EF5D}" type="pres">
      <dgm:prSet presAssocID="{C8B99154-DD66-48C5-89FE-1F802B9E92D1}" presName="connectorText" presStyleLbl="sibTrans2D1" presStyleIdx="0" presStyleCnt="3"/>
      <dgm:spPr/>
    </dgm:pt>
    <dgm:pt modelId="{7951F4B0-39E5-4E8C-9ECC-619CDA6F3791}" type="pres">
      <dgm:prSet presAssocID="{018291F7-9D27-433A-895F-6D2908F3EE44}" presName="node" presStyleLbl="node1" presStyleIdx="1" presStyleCnt="4">
        <dgm:presLayoutVars>
          <dgm:bulletEnabled val="1"/>
        </dgm:presLayoutVars>
      </dgm:prSet>
      <dgm:spPr/>
    </dgm:pt>
    <dgm:pt modelId="{64E1031C-2AE1-4FAC-BCE4-192BE574FDCB}" type="pres">
      <dgm:prSet presAssocID="{053562C0-51D3-4546-A763-DB51721A0E2D}" presName="sibTrans" presStyleLbl="sibTrans2D1" presStyleIdx="1" presStyleCnt="3"/>
      <dgm:spPr/>
    </dgm:pt>
    <dgm:pt modelId="{1FB5DEAE-6FDA-4393-A00C-B973E4D98CDD}" type="pres">
      <dgm:prSet presAssocID="{053562C0-51D3-4546-A763-DB51721A0E2D}" presName="connectorText" presStyleLbl="sibTrans2D1" presStyleIdx="1" presStyleCnt="3"/>
      <dgm:spPr/>
    </dgm:pt>
    <dgm:pt modelId="{D14BED14-8ABC-45AE-A5F8-AECE0E8C2407}" type="pres">
      <dgm:prSet presAssocID="{53686746-5CFF-403E-9AF2-4507811713D5}" presName="node" presStyleLbl="node1" presStyleIdx="2" presStyleCnt="4">
        <dgm:presLayoutVars>
          <dgm:bulletEnabled val="1"/>
        </dgm:presLayoutVars>
      </dgm:prSet>
      <dgm:spPr/>
    </dgm:pt>
    <dgm:pt modelId="{B33C11A7-6935-461F-A671-957D0E70D8EC}" type="pres">
      <dgm:prSet presAssocID="{BA4A6775-1A06-4ABF-B4E1-E6F07F66BE8F}" presName="sibTrans" presStyleLbl="sibTrans2D1" presStyleIdx="2" presStyleCnt="3"/>
      <dgm:spPr/>
    </dgm:pt>
    <dgm:pt modelId="{2B840140-AF54-417C-80EA-D8778328F593}" type="pres">
      <dgm:prSet presAssocID="{BA4A6775-1A06-4ABF-B4E1-E6F07F66BE8F}" presName="connectorText" presStyleLbl="sibTrans2D1" presStyleIdx="2" presStyleCnt="3"/>
      <dgm:spPr/>
    </dgm:pt>
    <dgm:pt modelId="{BAA7676C-EA25-432F-91D4-66151DFACCFD}" type="pres">
      <dgm:prSet presAssocID="{CB844582-083A-43C4-9817-790DD62CF1DF}" presName="node" presStyleLbl="node1" presStyleIdx="3" presStyleCnt="4">
        <dgm:presLayoutVars>
          <dgm:bulletEnabled val="1"/>
        </dgm:presLayoutVars>
      </dgm:prSet>
      <dgm:spPr/>
    </dgm:pt>
  </dgm:ptLst>
  <dgm:cxnLst>
    <dgm:cxn modelId="{6D47C92E-EE2F-4D9B-AD26-8D7163E433CF}" type="presOf" srcId="{BA4A6775-1A06-4ABF-B4E1-E6F07F66BE8F}" destId="{B33C11A7-6935-461F-A671-957D0E70D8EC}" srcOrd="0" destOrd="0" presId="urn:microsoft.com/office/officeart/2005/8/layout/process1"/>
    <dgm:cxn modelId="{E0ED9D30-2D34-45F7-AF7B-4436C680AE34}" srcId="{86B1D8A1-CA1C-40E3-960A-235CC64FB601}" destId="{CB844582-083A-43C4-9817-790DD62CF1DF}" srcOrd="3" destOrd="0" parTransId="{5C686473-C74C-40F9-AF54-5C85B5ACE5AB}" sibTransId="{48C6BA52-AEA1-4179-AFEA-0F4BCE25EFE6}"/>
    <dgm:cxn modelId="{AEDAF93C-FED7-47C7-8577-7917D2B0B16B}" type="presOf" srcId="{86B1D8A1-CA1C-40E3-960A-235CC64FB601}" destId="{9CE38986-B5C2-40F1-81E1-EBC3BD98D438}" srcOrd="0" destOrd="0" presId="urn:microsoft.com/office/officeart/2005/8/layout/process1"/>
    <dgm:cxn modelId="{0FC4AC5C-BD73-4202-81DD-C0B2AD0E869F}" srcId="{86B1D8A1-CA1C-40E3-960A-235CC64FB601}" destId="{53686746-5CFF-403E-9AF2-4507811713D5}" srcOrd="2" destOrd="0" parTransId="{5AF06F03-BE53-4A85-B049-BEC88E7711FB}" sibTransId="{BA4A6775-1A06-4ABF-B4E1-E6F07F66BE8F}"/>
    <dgm:cxn modelId="{EB67DE84-4771-4ABF-BE7C-70DB493D48CF}" srcId="{86B1D8A1-CA1C-40E3-960A-235CC64FB601}" destId="{0B6531BD-5AC0-41BB-BFD0-E98BFFE075B0}" srcOrd="0" destOrd="0" parTransId="{C14B9C75-9222-4E9E-A5D6-F47C22C6D9E9}" sibTransId="{C8B99154-DD66-48C5-89FE-1F802B9E92D1}"/>
    <dgm:cxn modelId="{CE68D285-01A6-421D-90B6-5A000AA8C6A5}" type="presOf" srcId="{053562C0-51D3-4546-A763-DB51721A0E2D}" destId="{64E1031C-2AE1-4FAC-BCE4-192BE574FDCB}" srcOrd="0" destOrd="0" presId="urn:microsoft.com/office/officeart/2005/8/layout/process1"/>
    <dgm:cxn modelId="{DAC2D788-1793-4681-9038-953068CA3291}" type="presOf" srcId="{C8B99154-DD66-48C5-89FE-1F802B9E92D1}" destId="{DB996787-D889-4CDC-924B-EC951C14EF5D}" srcOrd="1" destOrd="0" presId="urn:microsoft.com/office/officeart/2005/8/layout/process1"/>
    <dgm:cxn modelId="{8014F996-6C30-4830-BD31-D7CD52D95460}" type="presOf" srcId="{053562C0-51D3-4546-A763-DB51721A0E2D}" destId="{1FB5DEAE-6FDA-4393-A00C-B973E4D98CDD}" srcOrd="1" destOrd="0" presId="urn:microsoft.com/office/officeart/2005/8/layout/process1"/>
    <dgm:cxn modelId="{4B2D3CA8-1BAB-4F75-9885-CBA9849A97ED}" srcId="{86B1D8A1-CA1C-40E3-960A-235CC64FB601}" destId="{018291F7-9D27-433A-895F-6D2908F3EE44}" srcOrd="1" destOrd="0" parTransId="{3C64381D-CE23-45E6-AB1D-3FF516CF224D}" sibTransId="{053562C0-51D3-4546-A763-DB51721A0E2D}"/>
    <dgm:cxn modelId="{A5E2D6AD-AE16-49A8-A836-36048CD7B13E}" type="presOf" srcId="{C8B99154-DD66-48C5-89FE-1F802B9E92D1}" destId="{939B8E8D-3B78-4A87-B484-293D06F1DC37}" srcOrd="0" destOrd="0" presId="urn:microsoft.com/office/officeart/2005/8/layout/process1"/>
    <dgm:cxn modelId="{96608BAE-454E-4D41-B0D0-BE7852524FD3}" type="presOf" srcId="{018291F7-9D27-433A-895F-6D2908F3EE44}" destId="{7951F4B0-39E5-4E8C-9ECC-619CDA6F3791}" srcOrd="0" destOrd="0" presId="urn:microsoft.com/office/officeart/2005/8/layout/process1"/>
    <dgm:cxn modelId="{1F70F0C5-03A7-4A23-8CF7-20BADC308FE8}" type="presOf" srcId="{53686746-5CFF-403E-9AF2-4507811713D5}" destId="{D14BED14-8ABC-45AE-A5F8-AECE0E8C2407}" srcOrd="0" destOrd="0" presId="urn:microsoft.com/office/officeart/2005/8/layout/process1"/>
    <dgm:cxn modelId="{097238CC-47BF-4AFA-8881-7C5BB30C8CE2}" type="presOf" srcId="{0B6531BD-5AC0-41BB-BFD0-E98BFFE075B0}" destId="{E61D8865-5799-4BDE-9B8C-677768248FA1}" srcOrd="0" destOrd="0" presId="urn:microsoft.com/office/officeart/2005/8/layout/process1"/>
    <dgm:cxn modelId="{D165F7CC-7C38-4E34-99FD-631B1EA4465D}" type="presOf" srcId="{BA4A6775-1A06-4ABF-B4E1-E6F07F66BE8F}" destId="{2B840140-AF54-417C-80EA-D8778328F593}" srcOrd="1" destOrd="0" presId="urn:microsoft.com/office/officeart/2005/8/layout/process1"/>
    <dgm:cxn modelId="{339A42FA-0E17-469D-AE5A-2C6F478871FA}" type="presOf" srcId="{CB844582-083A-43C4-9817-790DD62CF1DF}" destId="{BAA7676C-EA25-432F-91D4-66151DFACCFD}" srcOrd="0" destOrd="0" presId="urn:microsoft.com/office/officeart/2005/8/layout/process1"/>
    <dgm:cxn modelId="{067B5E3C-1BCE-474C-94B1-B62485ACAFDC}" type="presParOf" srcId="{9CE38986-B5C2-40F1-81E1-EBC3BD98D438}" destId="{E61D8865-5799-4BDE-9B8C-677768248FA1}" srcOrd="0" destOrd="0" presId="urn:microsoft.com/office/officeart/2005/8/layout/process1"/>
    <dgm:cxn modelId="{9FB5A1C2-F437-48B6-8DF5-0CDF7BC58F0A}" type="presParOf" srcId="{9CE38986-B5C2-40F1-81E1-EBC3BD98D438}" destId="{939B8E8D-3B78-4A87-B484-293D06F1DC37}" srcOrd="1" destOrd="0" presId="urn:microsoft.com/office/officeart/2005/8/layout/process1"/>
    <dgm:cxn modelId="{FD62DC48-BAED-4906-9293-31FFFA56D29B}" type="presParOf" srcId="{939B8E8D-3B78-4A87-B484-293D06F1DC37}" destId="{DB996787-D889-4CDC-924B-EC951C14EF5D}" srcOrd="0" destOrd="0" presId="urn:microsoft.com/office/officeart/2005/8/layout/process1"/>
    <dgm:cxn modelId="{E90F0F2B-ADF2-4ED8-83DD-4CE7005F234D}" type="presParOf" srcId="{9CE38986-B5C2-40F1-81E1-EBC3BD98D438}" destId="{7951F4B0-39E5-4E8C-9ECC-619CDA6F3791}" srcOrd="2" destOrd="0" presId="urn:microsoft.com/office/officeart/2005/8/layout/process1"/>
    <dgm:cxn modelId="{C8AFF282-AD80-4B6D-B92E-DF162EF2DAA1}" type="presParOf" srcId="{9CE38986-B5C2-40F1-81E1-EBC3BD98D438}" destId="{64E1031C-2AE1-4FAC-BCE4-192BE574FDCB}" srcOrd="3" destOrd="0" presId="urn:microsoft.com/office/officeart/2005/8/layout/process1"/>
    <dgm:cxn modelId="{5CE9EB42-8007-421A-A642-E161C7B4C4FA}" type="presParOf" srcId="{64E1031C-2AE1-4FAC-BCE4-192BE574FDCB}" destId="{1FB5DEAE-6FDA-4393-A00C-B973E4D98CDD}" srcOrd="0" destOrd="0" presId="urn:microsoft.com/office/officeart/2005/8/layout/process1"/>
    <dgm:cxn modelId="{78119F74-141C-426D-BCCE-21F9535DCA30}" type="presParOf" srcId="{9CE38986-B5C2-40F1-81E1-EBC3BD98D438}" destId="{D14BED14-8ABC-45AE-A5F8-AECE0E8C2407}" srcOrd="4" destOrd="0" presId="urn:microsoft.com/office/officeart/2005/8/layout/process1"/>
    <dgm:cxn modelId="{E2647171-D726-4181-9693-18F545D0DF41}" type="presParOf" srcId="{9CE38986-B5C2-40F1-81E1-EBC3BD98D438}" destId="{B33C11A7-6935-461F-A671-957D0E70D8EC}" srcOrd="5" destOrd="0" presId="urn:microsoft.com/office/officeart/2005/8/layout/process1"/>
    <dgm:cxn modelId="{DE7D5551-08C4-4AF5-B6CD-93E07B6370E0}" type="presParOf" srcId="{B33C11A7-6935-461F-A671-957D0E70D8EC}" destId="{2B840140-AF54-417C-80EA-D8778328F593}" srcOrd="0" destOrd="0" presId="urn:microsoft.com/office/officeart/2005/8/layout/process1"/>
    <dgm:cxn modelId="{BB15D318-13A8-49E0-B5D1-E35469D76024}" type="presParOf" srcId="{9CE38986-B5C2-40F1-81E1-EBC3BD98D438}" destId="{BAA7676C-EA25-432F-91D4-66151DFACCF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900B3-636C-48EA-AB3D-848D7EB935A2}">
      <dsp:nvSpPr>
        <dsp:cNvPr id="0" name=""/>
        <dsp:cNvSpPr/>
      </dsp:nvSpPr>
      <dsp:spPr>
        <a:xfrm>
          <a:off x="5078" y="143626"/>
          <a:ext cx="1574415" cy="94464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Noodles in packaging</a:t>
          </a:r>
        </a:p>
      </dsp:txBody>
      <dsp:txXfrm>
        <a:off x="32746" y="171294"/>
        <a:ext cx="1519079" cy="889313"/>
      </dsp:txXfrm>
    </dsp:sp>
    <dsp:sp modelId="{9EBCDEED-C321-442B-B76A-0A4C9B45BDF8}">
      <dsp:nvSpPr>
        <dsp:cNvPr id="0" name=""/>
        <dsp:cNvSpPr/>
      </dsp:nvSpPr>
      <dsp:spPr>
        <a:xfrm>
          <a:off x="1736935" y="420723"/>
          <a:ext cx="333776" cy="390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1736935" y="498814"/>
        <a:ext cx="233643" cy="234273"/>
      </dsp:txXfrm>
    </dsp:sp>
    <dsp:sp modelId="{1662A022-92A8-4384-84B8-BBA71ED77349}">
      <dsp:nvSpPr>
        <dsp:cNvPr id="0" name=""/>
        <dsp:cNvSpPr/>
      </dsp:nvSpPr>
      <dsp:spPr>
        <a:xfrm>
          <a:off x="2209260" y="143626"/>
          <a:ext cx="1574415" cy="944649"/>
        </a:xfrm>
        <a:prstGeom prst="roundRect">
          <a:avLst>
            <a:gd name="adj" fmla="val 10000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?</a:t>
          </a:r>
        </a:p>
      </dsp:txBody>
      <dsp:txXfrm>
        <a:off x="2236928" y="171294"/>
        <a:ext cx="1519079" cy="889313"/>
      </dsp:txXfrm>
    </dsp:sp>
    <dsp:sp modelId="{76EA231D-151F-4953-90DF-5500B5F4435B}">
      <dsp:nvSpPr>
        <dsp:cNvPr id="0" name=""/>
        <dsp:cNvSpPr/>
      </dsp:nvSpPr>
      <dsp:spPr>
        <a:xfrm>
          <a:off x="3941117" y="420723"/>
          <a:ext cx="333776" cy="390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3941117" y="498814"/>
        <a:ext cx="233643" cy="234273"/>
      </dsp:txXfrm>
    </dsp:sp>
    <dsp:sp modelId="{A472E76D-F610-414C-8F2F-3F3F9F0C20AB}">
      <dsp:nvSpPr>
        <dsp:cNvPr id="0" name=""/>
        <dsp:cNvSpPr/>
      </dsp:nvSpPr>
      <dsp:spPr>
        <a:xfrm>
          <a:off x="4413442" y="143626"/>
          <a:ext cx="1574415" cy="944649"/>
        </a:xfrm>
        <a:prstGeom prst="roundRect">
          <a:avLst>
            <a:gd name="adj" fmla="val 1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...</a:t>
          </a:r>
        </a:p>
      </dsp:txBody>
      <dsp:txXfrm>
        <a:off x="4441110" y="171294"/>
        <a:ext cx="1519079" cy="889313"/>
      </dsp:txXfrm>
    </dsp:sp>
    <dsp:sp modelId="{8923D777-F216-44AF-90C4-98A036EF9BD2}">
      <dsp:nvSpPr>
        <dsp:cNvPr id="0" name=""/>
        <dsp:cNvSpPr/>
      </dsp:nvSpPr>
      <dsp:spPr>
        <a:xfrm>
          <a:off x="6145299" y="420723"/>
          <a:ext cx="333776" cy="390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6145299" y="498814"/>
        <a:ext cx="233643" cy="234273"/>
      </dsp:txXfrm>
    </dsp:sp>
    <dsp:sp modelId="{32DD4290-5493-4FED-8D0C-24C3CD91A2F0}">
      <dsp:nvSpPr>
        <dsp:cNvPr id="0" name=""/>
        <dsp:cNvSpPr/>
      </dsp:nvSpPr>
      <dsp:spPr>
        <a:xfrm>
          <a:off x="6617623" y="143626"/>
          <a:ext cx="1574415" cy="944649"/>
        </a:xfrm>
        <a:prstGeom prst="roundRect">
          <a:avLst>
            <a:gd name="adj" fmla="val 10000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?</a:t>
          </a:r>
        </a:p>
      </dsp:txBody>
      <dsp:txXfrm>
        <a:off x="6645291" y="171294"/>
        <a:ext cx="1519079" cy="889313"/>
      </dsp:txXfrm>
    </dsp:sp>
    <dsp:sp modelId="{62BFE656-D8FF-4362-B1B9-B1DBAF956DE4}">
      <dsp:nvSpPr>
        <dsp:cNvPr id="0" name=""/>
        <dsp:cNvSpPr/>
      </dsp:nvSpPr>
      <dsp:spPr>
        <a:xfrm>
          <a:off x="8349481" y="420723"/>
          <a:ext cx="333776" cy="3904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400" kern="1200"/>
        </a:p>
      </dsp:txBody>
      <dsp:txXfrm>
        <a:off x="8349481" y="498814"/>
        <a:ext cx="233643" cy="234273"/>
      </dsp:txXfrm>
    </dsp:sp>
    <dsp:sp modelId="{3A1A98B6-CD7B-4758-8A62-F87CD912844B}">
      <dsp:nvSpPr>
        <dsp:cNvPr id="0" name=""/>
        <dsp:cNvSpPr/>
      </dsp:nvSpPr>
      <dsp:spPr>
        <a:xfrm>
          <a:off x="8821805" y="143626"/>
          <a:ext cx="1574415" cy="944649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/>
            <a:t>Ready to eat</a:t>
          </a:r>
        </a:p>
      </dsp:txBody>
      <dsp:txXfrm>
        <a:off x="8849473" y="171294"/>
        <a:ext cx="1519079" cy="8893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D8865-5799-4BDE-9B8C-677768248FA1}">
      <dsp:nvSpPr>
        <dsp:cNvPr id="0" name=""/>
        <dsp:cNvSpPr/>
      </dsp:nvSpPr>
      <dsp:spPr>
        <a:xfrm>
          <a:off x="4989" y="98569"/>
          <a:ext cx="2181504" cy="13089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Decompose the problem</a:t>
          </a:r>
        </a:p>
      </dsp:txBody>
      <dsp:txXfrm>
        <a:off x="43325" y="136905"/>
        <a:ext cx="2104832" cy="1232230"/>
      </dsp:txXfrm>
    </dsp:sp>
    <dsp:sp modelId="{939B8E8D-3B78-4A87-B484-293D06F1DC37}">
      <dsp:nvSpPr>
        <dsp:cNvPr id="0" name=""/>
        <dsp:cNvSpPr/>
      </dsp:nvSpPr>
      <dsp:spPr>
        <a:xfrm>
          <a:off x="2404643" y="482513"/>
          <a:ext cx="462478" cy="5410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404643" y="590716"/>
        <a:ext cx="323735" cy="324607"/>
      </dsp:txXfrm>
    </dsp:sp>
    <dsp:sp modelId="{7951F4B0-39E5-4E8C-9ECC-619CDA6F3791}">
      <dsp:nvSpPr>
        <dsp:cNvPr id="0" name=""/>
        <dsp:cNvSpPr/>
      </dsp:nvSpPr>
      <dsp:spPr>
        <a:xfrm>
          <a:off x="3059095" y="98569"/>
          <a:ext cx="2181504" cy="1308902"/>
        </a:xfrm>
        <a:prstGeom prst="roundRect">
          <a:avLst>
            <a:gd name="adj" fmla="val 1000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Design algorithms</a:t>
          </a:r>
          <a:endParaRPr lang="en-US" sz="2700" kern="1200" dirty="0"/>
        </a:p>
      </dsp:txBody>
      <dsp:txXfrm>
        <a:off x="3097431" y="136905"/>
        <a:ext cx="2104832" cy="1232230"/>
      </dsp:txXfrm>
    </dsp:sp>
    <dsp:sp modelId="{64E1031C-2AE1-4FAC-BCE4-192BE574FDCB}">
      <dsp:nvSpPr>
        <dsp:cNvPr id="0" name=""/>
        <dsp:cNvSpPr/>
      </dsp:nvSpPr>
      <dsp:spPr>
        <a:xfrm>
          <a:off x="5458749" y="482513"/>
          <a:ext cx="462478" cy="5410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458749" y="590716"/>
        <a:ext cx="323735" cy="324607"/>
      </dsp:txXfrm>
    </dsp:sp>
    <dsp:sp modelId="{D14BED14-8ABC-45AE-A5F8-AECE0E8C2407}">
      <dsp:nvSpPr>
        <dsp:cNvPr id="0" name=""/>
        <dsp:cNvSpPr/>
      </dsp:nvSpPr>
      <dsp:spPr>
        <a:xfrm>
          <a:off x="6113200" y="98569"/>
          <a:ext cx="2181504" cy="1308902"/>
        </a:xfrm>
        <a:prstGeom prst="roundRect">
          <a:avLst>
            <a:gd name="adj" fmla="val 1000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Integrate into a system</a:t>
          </a:r>
          <a:endParaRPr lang="en-US" sz="2700" kern="1200" dirty="0"/>
        </a:p>
      </dsp:txBody>
      <dsp:txXfrm>
        <a:off x="6151536" y="136905"/>
        <a:ext cx="2104832" cy="1232230"/>
      </dsp:txXfrm>
    </dsp:sp>
    <dsp:sp modelId="{B33C11A7-6935-461F-A671-957D0E70D8EC}">
      <dsp:nvSpPr>
        <dsp:cNvPr id="0" name=""/>
        <dsp:cNvSpPr/>
      </dsp:nvSpPr>
      <dsp:spPr>
        <a:xfrm>
          <a:off x="8512855" y="482513"/>
          <a:ext cx="462478" cy="5410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512855" y="590716"/>
        <a:ext cx="323735" cy="324607"/>
      </dsp:txXfrm>
    </dsp:sp>
    <dsp:sp modelId="{BAA7676C-EA25-432F-91D4-66151DFACCFD}">
      <dsp:nvSpPr>
        <dsp:cNvPr id="0" name=""/>
        <dsp:cNvSpPr/>
      </dsp:nvSpPr>
      <dsp:spPr>
        <a:xfrm>
          <a:off x="9167306" y="98569"/>
          <a:ext cx="2181504" cy="1308902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Measure performance</a:t>
          </a:r>
          <a:endParaRPr lang="en-US" sz="2700" kern="1200" dirty="0"/>
        </a:p>
      </dsp:txBody>
      <dsp:txXfrm>
        <a:off x="9205642" y="136905"/>
        <a:ext cx="2104832" cy="1232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ECABD8-3162-4E6A-99EE-E67F6EC8D5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F0FEB-C743-41BB-8016-6D2F4AD878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6E2D0-D4A3-44BF-9B1A-67B4971EF006}" type="datetimeFigureOut">
              <a:rPr lang="en-SG" smtClean="0"/>
              <a:t>14/7/2019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956F6-8A48-410C-B171-55D3206BF3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AC974-E096-40B1-8B03-087B8D61D5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CD810-9C0A-4CEA-B313-59E09ABCC4C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99470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93F55-4437-4336-BC47-9790CE04BA46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DEB0A-CFD3-4959-BC31-6CB2A50F8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33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can fill up with more information about </a:t>
            </a:r>
            <a:r>
              <a:rPr lang="en-SG" dirty="0" err="1"/>
              <a:t>Iot</a:t>
            </a:r>
            <a:r>
              <a:rPr lang="en-SG" dirty="0"/>
              <a:t>, machine learning and other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15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3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9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and information are available at places you don’t usually look out for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5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19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Remove intersection nouns</a:t>
            </a:r>
          </a:p>
          <a:p>
            <a:r>
              <a:rPr lang="en-US" dirty="0">
                <a:cs typeface="Calibri"/>
              </a:rPr>
              <a:t>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76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line of code, the programmer identifies a specific point in program space with some desirable behavior.</a:t>
            </a:r>
          </a:p>
          <a:p>
            <a:r>
              <a:rPr lang="en-US" dirty="0">
                <a:cs typeface="Calibri"/>
              </a:rPr>
              <a:t>Cooking example recipe. Cooking instant noodle... prepare toast....</a:t>
            </a:r>
          </a:p>
          <a:p>
            <a:r>
              <a:rPr lang="en-US" dirty="0"/>
              <a:t>https://blockly-games.appspot.com/?lang=en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7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 is to specify some goal on the behavior of a desirable program (e.g., “satisfy a dataset of input output pairs of examples”, or “win a game of Go”), write a rough skeleton of the code (e.g. a neural net architecture), that identifies a subset of program space to search, and use the computational resources at our disposal to search this space for a program that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talk about how ML/AI fuses with EEE.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32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talk about how ML/AI fuses with EEE.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92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BDEB0A-CFD3-4959-BC31-6CB2A50F8C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6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1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47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2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789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9667"/>
            <a:ext cx="109728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98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06901"/>
            <a:ext cx="10972800" cy="1362075"/>
          </a:xfrm>
        </p:spPr>
        <p:txBody>
          <a:bodyPr anchor="b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906713"/>
            <a:ext cx="109728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32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21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94757"/>
            <a:ext cx="5386917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85499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494757"/>
            <a:ext cx="5389033" cy="36284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22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9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37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78861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88620"/>
            <a:ext cx="6815667" cy="5398201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2125147"/>
            <a:ext cx="4011084" cy="4061672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3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85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4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10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1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8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8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61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04AAE-8995-4BBB-AD29-DAAECC5DC26B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DF630-BE1A-4F58-81C6-C8B930455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63632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89195"/>
            <a:ext cx="109728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7/14/2019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581537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581537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6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1zIvq2z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Data" Target="../diagrams/data2.xml"/><Relationship Id="rId11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microsoft.com/office/2007/relationships/diagramDrawing" Target="../diagrams/drawing2.xml"/><Relationship Id="rId4" Type="http://schemas.openxmlformats.org/officeDocument/2006/relationships/image" Target="../media/image27.png"/><Relationship Id="rId9" Type="http://schemas.openxmlformats.org/officeDocument/2006/relationships/diagramColors" Target="../diagrams/colors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5.5970149253731&amp;select=b5XzIbe0s,fsJBx3McX,b7foSbPgk,aakbToD6Cl,j2RLHRsaj4&amp;source=selectio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18181818181824&amp;select=bwHn1L1sf&amp;source=selection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jpeg"/><Relationship Id="rId5" Type="http://schemas.openxmlformats.org/officeDocument/2006/relationships/image" Target="../media/image40.gif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mexN6d8QF9o" TargetMode="External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watch?v=mexN6d8QF9o" TargetMode="External"/><Relationship Id="rId4" Type="http://schemas.openxmlformats.org/officeDocument/2006/relationships/hyperlink" Target="https://www.youtube.com/channel/UCAgRLbgh-cW_8U_JN97Rsy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video" Target="https://www.youtube.com/embed/Em7V-vBApHc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www.youtube.com/watch?v=Em7V-vBApH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18181818181824&amp;select=bwHn1L1sf&amp;source=selectio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603" y="2388971"/>
            <a:ext cx="5509038" cy="1333161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cs typeface="Arial"/>
              </a:rPr>
              <a:t>En</a:t>
            </a:r>
            <a:r>
              <a:rPr lang="en-US" altLang="zh-CN" sz="4000" b="1" dirty="0">
                <a:solidFill>
                  <a:schemeClr val="bg1"/>
                </a:solidFill>
                <a:cs typeface="Arial"/>
              </a:rPr>
              <a:t>thuse:</a:t>
            </a:r>
            <a:br>
              <a:rPr lang="en-US" altLang="zh-CN" sz="4000" b="1" dirty="0">
                <a:solidFill>
                  <a:schemeClr val="bg1"/>
                </a:solidFill>
                <a:cs typeface="Arial"/>
              </a:rPr>
            </a:br>
            <a:r>
              <a:rPr lang="en-US" altLang="zh-CN" sz="3100" b="1" dirty="0">
                <a:solidFill>
                  <a:schemeClr val="bg1"/>
                </a:solidFill>
                <a:cs typeface="Arial"/>
              </a:rPr>
              <a:t>Foundation of Data Science in Python</a:t>
            </a:r>
            <a:br>
              <a:rPr lang="en-US" sz="4000" b="1" dirty="0">
                <a:solidFill>
                  <a:schemeClr val="bg1"/>
                </a:solidFill>
                <a:cs typeface="Arial"/>
              </a:rPr>
            </a:br>
            <a:endParaRPr lang="en-US" sz="40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8603" y="4514749"/>
            <a:ext cx="6678293" cy="168705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  <a:cs typeface="Arial"/>
              </a:rPr>
              <a:t>Instructors:</a:t>
            </a:r>
          </a:p>
          <a:p>
            <a:pPr lvl="1" algn="l"/>
            <a:r>
              <a:rPr lang="en-US" sz="1800" dirty="0" err="1">
                <a:solidFill>
                  <a:srgbClr val="FFFFFF"/>
                </a:solidFill>
                <a:cs typeface="Arial"/>
              </a:rPr>
              <a:t>Thangavel</a:t>
            </a:r>
            <a:r>
              <a:rPr lang="en-US" sz="180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cs typeface="Arial"/>
              </a:rPr>
              <a:t>Prasanth</a:t>
            </a:r>
            <a:endParaRPr lang="en-US" sz="1800" dirty="0">
              <a:solidFill>
                <a:srgbClr val="FFFFFF"/>
              </a:solidFill>
              <a:cs typeface="Arial"/>
            </a:endParaRPr>
          </a:p>
          <a:p>
            <a:pPr lvl="1" algn="l"/>
            <a:r>
              <a:rPr lang="en-US" sz="1800" dirty="0">
                <a:solidFill>
                  <a:srgbClr val="FFFFFF"/>
                </a:solidFill>
                <a:cs typeface="Arial"/>
              </a:rPr>
              <a:t>Ho Mun Kit</a:t>
            </a:r>
          </a:p>
          <a:p>
            <a:pPr lvl="1" algn="l"/>
            <a:r>
              <a:rPr lang="en-US" sz="1800" dirty="0">
                <a:solidFill>
                  <a:srgbClr val="FFFFFF"/>
                </a:solidFill>
                <a:cs typeface="Arial"/>
              </a:rPr>
              <a:t>Li </a:t>
            </a:r>
            <a:r>
              <a:rPr lang="en-US" sz="1800" dirty="0" err="1">
                <a:solidFill>
                  <a:srgbClr val="FFFFFF"/>
                </a:solidFill>
                <a:cs typeface="Arial"/>
              </a:rPr>
              <a:t>Pengfei</a:t>
            </a:r>
            <a:endParaRPr lang="en-US" sz="1800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73FF-0B13-4F64-ADEB-C61B08F04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Quick hands-on: Robot Guidance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687B6A-EBEF-4B16-A089-AA235B2CA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1490704"/>
            <a:ext cx="7645400" cy="44343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DEDCA-90FF-4315-A8B2-68FAD18467A4}"/>
              </a:ext>
            </a:extLst>
          </p:cNvPr>
          <p:cNvSpPr txBox="1"/>
          <p:nvPr/>
        </p:nvSpPr>
        <p:spPr>
          <a:xfrm>
            <a:off x="609600" y="5925036"/>
            <a:ext cx="637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Link: </a:t>
            </a:r>
            <a:r>
              <a:rPr lang="en-SG" dirty="0">
                <a:hlinkClick r:id="rId3"/>
              </a:rPr>
              <a:t>https://bit.ly/1zIvq2z</a:t>
            </a:r>
            <a:r>
              <a:rPr lang="en-S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5836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6A3E857-98B1-413C-80D5-D8ED497A7F8D}"/>
              </a:ext>
            </a:extLst>
          </p:cNvPr>
          <p:cNvSpPr/>
          <p:nvPr/>
        </p:nvSpPr>
        <p:spPr>
          <a:xfrm>
            <a:off x="6358336" y="1458913"/>
            <a:ext cx="5605064" cy="4964527"/>
          </a:xfrm>
          <a:prstGeom prst="rect">
            <a:avLst/>
          </a:prstGeom>
          <a:solidFill>
            <a:srgbClr val="C9D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FFA051-2555-4352-BF74-227BA5E17AA0}"/>
              </a:ext>
            </a:extLst>
          </p:cNvPr>
          <p:cNvSpPr/>
          <p:nvPr/>
        </p:nvSpPr>
        <p:spPr>
          <a:xfrm>
            <a:off x="3087925" y="1458913"/>
            <a:ext cx="3124936" cy="4964527"/>
          </a:xfrm>
          <a:prstGeom prst="rect">
            <a:avLst/>
          </a:prstGeom>
          <a:solidFill>
            <a:srgbClr val="D0C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72E89-E7D8-44AF-B9CB-BB82B093BAE3}"/>
              </a:ext>
            </a:extLst>
          </p:cNvPr>
          <p:cNvSpPr/>
          <p:nvPr/>
        </p:nvSpPr>
        <p:spPr>
          <a:xfrm>
            <a:off x="141956" y="1458913"/>
            <a:ext cx="2782364" cy="4964527"/>
          </a:xfrm>
          <a:prstGeom prst="rect">
            <a:avLst/>
          </a:prstGeom>
          <a:solidFill>
            <a:srgbClr val="E1D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D041C-9C24-400E-9C69-5B7B1194A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90795"/>
            <a:ext cx="10972800" cy="3876123"/>
          </a:xfrm>
        </p:spPr>
        <p:txBody>
          <a:bodyPr/>
          <a:lstStyle/>
          <a:p>
            <a:endParaRPr lang="en-S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900" y="3329177"/>
            <a:ext cx="2992784" cy="21909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777" y="3820329"/>
            <a:ext cx="3614413" cy="25116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627" y="3184836"/>
            <a:ext cx="2848772" cy="2514237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85017056"/>
              </p:ext>
            </p:extLst>
          </p:nvPr>
        </p:nvGraphicFramePr>
        <p:xfrm>
          <a:off x="419100" y="1516109"/>
          <a:ext cx="11353800" cy="1506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199" y="3429000"/>
            <a:ext cx="2610409" cy="16576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21429" y="4944634"/>
            <a:ext cx="2453368" cy="140376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211DD05-E78E-4AF3-9B2D-46A7DDAA459C}"/>
              </a:ext>
            </a:extLst>
          </p:cNvPr>
          <p:cNvSpPr/>
          <p:nvPr/>
        </p:nvSpPr>
        <p:spPr>
          <a:xfrm rot="16200000">
            <a:off x="1363149" y="2935806"/>
            <a:ext cx="217193" cy="155316"/>
          </a:xfrm>
          <a:prstGeom prst="rightArrow">
            <a:avLst/>
          </a:prstGeom>
          <a:solidFill>
            <a:srgbClr val="4BAC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774D2-38BC-4D6E-A1A5-FC866F4272FA}"/>
              </a:ext>
            </a:extLst>
          </p:cNvPr>
          <p:cNvSpPr/>
          <p:nvPr/>
        </p:nvSpPr>
        <p:spPr>
          <a:xfrm>
            <a:off x="1444625" y="3072982"/>
            <a:ext cx="9269094" cy="49078"/>
          </a:xfrm>
          <a:prstGeom prst="rect">
            <a:avLst/>
          </a:prstGeom>
          <a:solidFill>
            <a:srgbClr val="4BAC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D13324-A1DF-4BEF-9FA0-8433B1A5DC54}"/>
              </a:ext>
            </a:extLst>
          </p:cNvPr>
          <p:cNvSpPr/>
          <p:nvPr/>
        </p:nvSpPr>
        <p:spPr>
          <a:xfrm>
            <a:off x="10653713" y="2904867"/>
            <a:ext cx="60005" cy="217194"/>
          </a:xfrm>
          <a:prstGeom prst="rect">
            <a:avLst/>
          </a:prstGeom>
          <a:solidFill>
            <a:srgbClr val="4BAC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6BE4FB-9E71-4CA8-9F7A-6C81EF69A7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598" y="3596746"/>
            <a:ext cx="2992784" cy="13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0" y="4744245"/>
            <a:ext cx="10972800" cy="1500187"/>
          </a:xfrm>
        </p:spPr>
        <p:txBody>
          <a:bodyPr/>
          <a:lstStyle/>
          <a:p>
            <a:r>
              <a:rPr lang="en-US" dirty="0"/>
              <a:t>Machine learning algorithms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28575">
                  <a:noFill/>
                </a:ln>
              </a:rPr>
              <a:t>SOFTWARE 2.0</a:t>
            </a:r>
          </a:p>
        </p:txBody>
      </p:sp>
      <p:pic>
        <p:nvPicPr>
          <p:cNvPr id="1030" name="Picture 6" descr="Image result for function">
            <a:extLst>
              <a:ext uri="{FF2B5EF4-FFF2-40B4-BE49-F238E27FC236}">
                <a16:creationId xmlns:a16="http://schemas.microsoft.com/office/drawing/2014/main" id="{7E93C506-EAB4-4D82-AB04-6B91283FF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20" y="2325693"/>
            <a:ext cx="3688080" cy="364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omputer">
            <a:extLst>
              <a:ext uri="{FF2B5EF4-FFF2-40B4-BE49-F238E27FC236}">
                <a16:creationId xmlns:a16="http://schemas.microsoft.com/office/drawing/2014/main" id="{C4A18F0C-23EB-4336-A624-B8141AA0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062" y="3596959"/>
            <a:ext cx="1209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3A4B2C-1129-467A-9899-4569FBEBFD49}"/>
              </a:ext>
            </a:extLst>
          </p:cNvPr>
          <p:cNvSpPr/>
          <p:nvPr/>
        </p:nvSpPr>
        <p:spPr>
          <a:xfrm>
            <a:off x="7104063" y="3698240"/>
            <a:ext cx="2184400" cy="8578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Image result for thought bubble">
            <a:extLst>
              <a:ext uri="{FF2B5EF4-FFF2-40B4-BE49-F238E27FC236}">
                <a16:creationId xmlns:a16="http://schemas.microsoft.com/office/drawing/2014/main" id="{05E43B77-BC36-4A51-AC83-349D0B176E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1"/>
          <a:stretch/>
        </p:blipFill>
        <p:spPr bwMode="auto">
          <a:xfrm>
            <a:off x="9774664" y="3080466"/>
            <a:ext cx="560486" cy="59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1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02CF6FA-2D9E-41D7-A20D-6CEC2072C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32" y="2017947"/>
            <a:ext cx="1528328" cy="785112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SG" dirty="0">
                <a:solidFill>
                  <a:schemeClr val="accent1"/>
                </a:solidFill>
              </a:rPr>
              <a:t>Handwriting recognition</a:t>
            </a:r>
          </a:p>
          <a:p>
            <a:pPr marL="0" indent="0" algn="ctr">
              <a:buNone/>
            </a:pPr>
            <a:r>
              <a:rPr lang="en-SG" dirty="0">
                <a:solidFill>
                  <a:schemeClr val="accent1"/>
                </a:solidFill>
              </a:rPr>
              <a:t>task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 more complex task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13000D-0516-4765-BF42-04172BFFC5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243" y="2371079"/>
            <a:ext cx="3750091" cy="193892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786ABA4-9DCF-4C40-AA7D-37E4A6150492}"/>
              </a:ext>
            </a:extLst>
          </p:cNvPr>
          <p:cNvSpPr/>
          <p:nvPr/>
        </p:nvSpPr>
        <p:spPr>
          <a:xfrm>
            <a:off x="2062983" y="3032524"/>
            <a:ext cx="1062037" cy="1143000"/>
          </a:xfrm>
          <a:prstGeom prst="rightArrow">
            <a:avLst/>
          </a:prstGeom>
          <a:solidFill>
            <a:srgbClr val="5767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DBA582C-C6D7-430D-884E-CCA96EA1BFB0}"/>
              </a:ext>
            </a:extLst>
          </p:cNvPr>
          <p:cNvSpPr/>
          <p:nvPr/>
        </p:nvSpPr>
        <p:spPr>
          <a:xfrm>
            <a:off x="7242517" y="3032524"/>
            <a:ext cx="1062037" cy="1143000"/>
          </a:xfrm>
          <a:prstGeom prst="rightArrow">
            <a:avLst/>
          </a:prstGeom>
          <a:solidFill>
            <a:srgbClr val="5767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182A6D-E83F-4C3E-81F4-0C84FE64B5BA}"/>
                  </a:ext>
                </a:extLst>
              </p:cNvPr>
              <p:cNvSpPr txBox="1"/>
              <p:nvPr/>
            </p:nvSpPr>
            <p:spPr>
              <a:xfrm>
                <a:off x="3600994" y="5098868"/>
                <a:ext cx="420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SG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SG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182A6D-E83F-4C3E-81F4-0C84FE64B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994" y="5098868"/>
                <a:ext cx="420564" cy="276999"/>
              </a:xfrm>
              <a:prstGeom prst="rect">
                <a:avLst/>
              </a:prstGeom>
              <a:blipFill>
                <a:blip r:embed="rId3"/>
                <a:stretch>
                  <a:fillRect l="-14493" t="-45652" r="-26087" b="-8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7" name="Picture 7" descr="enter image description here">
            <a:extLst>
              <a:ext uri="{FF2B5EF4-FFF2-40B4-BE49-F238E27FC236}">
                <a16:creationId xmlns:a16="http://schemas.microsoft.com/office/drawing/2014/main" id="{295E22BA-BAF4-41F6-8877-140089F8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779" y="4522992"/>
            <a:ext cx="7524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7F5A641-4D8E-4CF6-91C3-E27030D7E0C2}"/>
              </a:ext>
            </a:extLst>
          </p:cNvPr>
          <p:cNvSpPr txBox="1"/>
          <p:nvPr/>
        </p:nvSpPr>
        <p:spPr>
          <a:xfrm>
            <a:off x="5007428" y="4914202"/>
            <a:ext cx="2020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Each 8-bit pixel takes the value of 0-255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EA679E-0859-49FC-83D7-BCBB63221C00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5930539" y="4175524"/>
            <a:ext cx="87342" cy="738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415009C-9516-447C-A11F-1C93714F4DED}"/>
              </a:ext>
            </a:extLst>
          </p:cNvPr>
          <p:cNvSpPr/>
          <p:nvPr/>
        </p:nvSpPr>
        <p:spPr>
          <a:xfrm>
            <a:off x="8396817" y="3257006"/>
            <a:ext cx="1379377" cy="6966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Classifier</a:t>
            </a:r>
            <a:br>
              <a:rPr lang="en-SG" dirty="0"/>
            </a:br>
            <a:r>
              <a:rPr lang="en-SG" dirty="0"/>
              <a:t>algorithm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E064CDC-D81E-4771-915D-4DCDB62F008C}"/>
              </a:ext>
            </a:extLst>
          </p:cNvPr>
          <p:cNvSpPr/>
          <p:nvPr/>
        </p:nvSpPr>
        <p:spPr>
          <a:xfrm>
            <a:off x="9987076" y="3032524"/>
            <a:ext cx="1062037" cy="1143000"/>
          </a:xfrm>
          <a:prstGeom prst="rightArrow">
            <a:avLst/>
          </a:prstGeom>
          <a:solidFill>
            <a:srgbClr val="5767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5129" name="Picture 9" descr="Image result for mnist">
            <a:extLst>
              <a:ext uri="{FF2B5EF4-FFF2-40B4-BE49-F238E27FC236}">
                <a16:creationId xmlns:a16="http://schemas.microsoft.com/office/drawing/2014/main" id="{67C6B9C6-2855-4CE7-9CE0-C8375636B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77" b="49630"/>
          <a:stretch/>
        </p:blipFill>
        <p:spPr bwMode="auto">
          <a:xfrm>
            <a:off x="423346" y="2803059"/>
            <a:ext cx="1575491" cy="291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520227-6ADF-4042-9C8D-6F5FAEE80441}"/>
              </a:ext>
            </a:extLst>
          </p:cNvPr>
          <p:cNvSpPr txBox="1"/>
          <p:nvPr/>
        </p:nvSpPr>
        <p:spPr>
          <a:xfrm>
            <a:off x="11200045" y="3142359"/>
            <a:ext cx="76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92657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D6CEB7E9-B1E8-488D-8543-57835E5EF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81" b="56538"/>
          <a:stretch/>
        </p:blipFill>
        <p:spPr>
          <a:xfrm>
            <a:off x="545156" y="3521461"/>
            <a:ext cx="3072096" cy="9121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AD8ECE-9A53-4725-A945-C3A7081660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0" t="-1689" r="7202" b="8960"/>
          <a:stretch/>
        </p:blipFill>
        <p:spPr>
          <a:xfrm>
            <a:off x="-30931" y="997519"/>
            <a:ext cx="4918125" cy="208008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740AFD2-6BFA-41E8-A03C-F71BE7E2BF8F}"/>
              </a:ext>
            </a:extLst>
          </p:cNvPr>
          <p:cNvSpPr/>
          <p:nvPr/>
        </p:nvSpPr>
        <p:spPr>
          <a:xfrm>
            <a:off x="3550407" y="4708752"/>
            <a:ext cx="1679596" cy="1007757"/>
          </a:xfrm>
          <a:custGeom>
            <a:avLst/>
            <a:gdLst>
              <a:gd name="connsiteX0" fmla="*/ 0 w 1679596"/>
              <a:gd name="connsiteY0" fmla="*/ 100776 h 1007757"/>
              <a:gd name="connsiteX1" fmla="*/ 100776 w 1679596"/>
              <a:gd name="connsiteY1" fmla="*/ 0 h 1007757"/>
              <a:gd name="connsiteX2" fmla="*/ 1578820 w 1679596"/>
              <a:gd name="connsiteY2" fmla="*/ 0 h 1007757"/>
              <a:gd name="connsiteX3" fmla="*/ 1679596 w 1679596"/>
              <a:gd name="connsiteY3" fmla="*/ 100776 h 1007757"/>
              <a:gd name="connsiteX4" fmla="*/ 1679596 w 1679596"/>
              <a:gd name="connsiteY4" fmla="*/ 906981 h 1007757"/>
              <a:gd name="connsiteX5" fmla="*/ 1578820 w 1679596"/>
              <a:gd name="connsiteY5" fmla="*/ 1007757 h 1007757"/>
              <a:gd name="connsiteX6" fmla="*/ 100776 w 1679596"/>
              <a:gd name="connsiteY6" fmla="*/ 1007757 h 1007757"/>
              <a:gd name="connsiteX7" fmla="*/ 0 w 1679596"/>
              <a:gd name="connsiteY7" fmla="*/ 906981 h 1007757"/>
              <a:gd name="connsiteX8" fmla="*/ 0 w 1679596"/>
              <a:gd name="connsiteY8" fmla="*/ 100776 h 100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9596" h="1007757">
                <a:moveTo>
                  <a:pt x="0" y="100776"/>
                </a:moveTo>
                <a:cubicBezTo>
                  <a:pt x="0" y="45119"/>
                  <a:pt x="45119" y="0"/>
                  <a:pt x="100776" y="0"/>
                </a:cubicBezTo>
                <a:lnTo>
                  <a:pt x="1578820" y="0"/>
                </a:lnTo>
                <a:cubicBezTo>
                  <a:pt x="1634477" y="0"/>
                  <a:pt x="1679596" y="45119"/>
                  <a:pt x="1679596" y="100776"/>
                </a:cubicBezTo>
                <a:lnTo>
                  <a:pt x="1679596" y="906981"/>
                </a:lnTo>
                <a:cubicBezTo>
                  <a:pt x="1679596" y="962638"/>
                  <a:pt x="1634477" y="1007757"/>
                  <a:pt x="1578820" y="1007757"/>
                </a:cubicBezTo>
                <a:lnTo>
                  <a:pt x="100776" y="1007757"/>
                </a:lnTo>
                <a:cubicBezTo>
                  <a:pt x="45119" y="1007757"/>
                  <a:pt x="0" y="962638"/>
                  <a:pt x="0" y="906981"/>
                </a:cubicBezTo>
                <a:lnTo>
                  <a:pt x="0" y="100776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476" tIns="90476" rIns="90476" bIns="9047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Specify desirable goal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71E5BF1-D666-4F2A-81E4-0AF14714E714}"/>
              </a:ext>
            </a:extLst>
          </p:cNvPr>
          <p:cNvSpPr/>
          <p:nvPr/>
        </p:nvSpPr>
        <p:spPr>
          <a:xfrm>
            <a:off x="3552808" y="3429884"/>
            <a:ext cx="1679596" cy="1007757"/>
          </a:xfrm>
          <a:custGeom>
            <a:avLst/>
            <a:gdLst>
              <a:gd name="connsiteX0" fmla="*/ 0 w 1679596"/>
              <a:gd name="connsiteY0" fmla="*/ 100776 h 1007757"/>
              <a:gd name="connsiteX1" fmla="*/ 100776 w 1679596"/>
              <a:gd name="connsiteY1" fmla="*/ 0 h 1007757"/>
              <a:gd name="connsiteX2" fmla="*/ 1578820 w 1679596"/>
              <a:gd name="connsiteY2" fmla="*/ 0 h 1007757"/>
              <a:gd name="connsiteX3" fmla="*/ 1679596 w 1679596"/>
              <a:gd name="connsiteY3" fmla="*/ 100776 h 1007757"/>
              <a:gd name="connsiteX4" fmla="*/ 1679596 w 1679596"/>
              <a:gd name="connsiteY4" fmla="*/ 906981 h 1007757"/>
              <a:gd name="connsiteX5" fmla="*/ 1578820 w 1679596"/>
              <a:gd name="connsiteY5" fmla="*/ 1007757 h 1007757"/>
              <a:gd name="connsiteX6" fmla="*/ 100776 w 1679596"/>
              <a:gd name="connsiteY6" fmla="*/ 1007757 h 1007757"/>
              <a:gd name="connsiteX7" fmla="*/ 0 w 1679596"/>
              <a:gd name="connsiteY7" fmla="*/ 906981 h 1007757"/>
              <a:gd name="connsiteX8" fmla="*/ 0 w 1679596"/>
              <a:gd name="connsiteY8" fmla="*/ 100776 h 100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9596" h="1007757">
                <a:moveTo>
                  <a:pt x="0" y="100776"/>
                </a:moveTo>
                <a:cubicBezTo>
                  <a:pt x="0" y="45119"/>
                  <a:pt x="45119" y="0"/>
                  <a:pt x="100776" y="0"/>
                </a:cubicBezTo>
                <a:lnTo>
                  <a:pt x="1578820" y="0"/>
                </a:lnTo>
                <a:cubicBezTo>
                  <a:pt x="1634477" y="0"/>
                  <a:pt x="1679596" y="45119"/>
                  <a:pt x="1679596" y="100776"/>
                </a:cubicBezTo>
                <a:lnTo>
                  <a:pt x="1679596" y="906981"/>
                </a:lnTo>
                <a:cubicBezTo>
                  <a:pt x="1679596" y="962638"/>
                  <a:pt x="1634477" y="1007757"/>
                  <a:pt x="1578820" y="1007757"/>
                </a:cubicBezTo>
                <a:lnTo>
                  <a:pt x="100776" y="1007757"/>
                </a:lnTo>
                <a:cubicBezTo>
                  <a:pt x="45119" y="1007757"/>
                  <a:pt x="0" y="962638"/>
                  <a:pt x="0" y="906981"/>
                </a:cubicBezTo>
                <a:lnTo>
                  <a:pt x="0" y="100776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476" tIns="90476" rIns="90476" bIns="9047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Select hypothesis function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52EDD1-978E-42CB-BAC3-7A57CF569184}"/>
              </a:ext>
            </a:extLst>
          </p:cNvPr>
          <p:cNvSpPr/>
          <p:nvPr/>
        </p:nvSpPr>
        <p:spPr>
          <a:xfrm>
            <a:off x="3552808" y="2151016"/>
            <a:ext cx="1679596" cy="1007757"/>
          </a:xfrm>
          <a:custGeom>
            <a:avLst/>
            <a:gdLst>
              <a:gd name="connsiteX0" fmla="*/ 0 w 1679596"/>
              <a:gd name="connsiteY0" fmla="*/ 100776 h 1007757"/>
              <a:gd name="connsiteX1" fmla="*/ 100776 w 1679596"/>
              <a:gd name="connsiteY1" fmla="*/ 0 h 1007757"/>
              <a:gd name="connsiteX2" fmla="*/ 1578820 w 1679596"/>
              <a:gd name="connsiteY2" fmla="*/ 0 h 1007757"/>
              <a:gd name="connsiteX3" fmla="*/ 1679596 w 1679596"/>
              <a:gd name="connsiteY3" fmla="*/ 100776 h 1007757"/>
              <a:gd name="connsiteX4" fmla="*/ 1679596 w 1679596"/>
              <a:gd name="connsiteY4" fmla="*/ 906981 h 1007757"/>
              <a:gd name="connsiteX5" fmla="*/ 1578820 w 1679596"/>
              <a:gd name="connsiteY5" fmla="*/ 1007757 h 1007757"/>
              <a:gd name="connsiteX6" fmla="*/ 100776 w 1679596"/>
              <a:gd name="connsiteY6" fmla="*/ 1007757 h 1007757"/>
              <a:gd name="connsiteX7" fmla="*/ 0 w 1679596"/>
              <a:gd name="connsiteY7" fmla="*/ 906981 h 1007757"/>
              <a:gd name="connsiteX8" fmla="*/ 0 w 1679596"/>
              <a:gd name="connsiteY8" fmla="*/ 100776 h 1007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9596" h="1007757">
                <a:moveTo>
                  <a:pt x="0" y="100776"/>
                </a:moveTo>
                <a:cubicBezTo>
                  <a:pt x="0" y="45119"/>
                  <a:pt x="45119" y="0"/>
                  <a:pt x="100776" y="0"/>
                </a:cubicBezTo>
                <a:lnTo>
                  <a:pt x="1578820" y="0"/>
                </a:lnTo>
                <a:cubicBezTo>
                  <a:pt x="1634477" y="0"/>
                  <a:pt x="1679596" y="45119"/>
                  <a:pt x="1679596" y="100776"/>
                </a:cubicBezTo>
                <a:lnTo>
                  <a:pt x="1679596" y="906981"/>
                </a:lnTo>
                <a:cubicBezTo>
                  <a:pt x="1679596" y="962638"/>
                  <a:pt x="1634477" y="1007757"/>
                  <a:pt x="1578820" y="1007757"/>
                </a:cubicBezTo>
                <a:lnTo>
                  <a:pt x="100776" y="1007757"/>
                </a:lnTo>
                <a:cubicBezTo>
                  <a:pt x="45119" y="1007757"/>
                  <a:pt x="0" y="962638"/>
                  <a:pt x="0" y="906981"/>
                </a:cubicBezTo>
                <a:lnTo>
                  <a:pt x="0" y="100776"/>
                </a:lnTo>
                <a:close/>
              </a:path>
            </a:pathLst>
          </a:custGeom>
          <a:solidFill>
            <a:srgbClr val="8064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476" tIns="90476" rIns="90476" bIns="9047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Prepare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F77A8C-C72E-4DDE-B54F-FCE1B605B0FD}"/>
              </a:ext>
            </a:extLst>
          </p:cNvPr>
          <p:cNvGrpSpPr/>
          <p:nvPr/>
        </p:nvGrpSpPr>
        <p:grpSpPr>
          <a:xfrm>
            <a:off x="5318850" y="2951732"/>
            <a:ext cx="4742431" cy="3517271"/>
            <a:chOff x="5318850" y="2951732"/>
            <a:chExt cx="4742431" cy="351727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5203" y="4479958"/>
              <a:ext cx="3536078" cy="1989045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26C9436-5643-4C57-87DE-D37601212711}"/>
                </a:ext>
              </a:extLst>
            </p:cNvPr>
            <p:cNvSpPr/>
            <p:nvPr/>
          </p:nvSpPr>
          <p:spPr>
            <a:xfrm rot="19638835">
              <a:off x="5362086" y="4491257"/>
              <a:ext cx="634617" cy="416539"/>
            </a:xfrm>
            <a:custGeom>
              <a:avLst/>
              <a:gdLst>
                <a:gd name="connsiteX0" fmla="*/ 0 w 356074"/>
                <a:gd name="connsiteY0" fmla="*/ 83308 h 416539"/>
                <a:gd name="connsiteX1" fmla="*/ 178037 w 356074"/>
                <a:gd name="connsiteY1" fmla="*/ 83308 h 416539"/>
                <a:gd name="connsiteX2" fmla="*/ 178037 w 356074"/>
                <a:gd name="connsiteY2" fmla="*/ 0 h 416539"/>
                <a:gd name="connsiteX3" fmla="*/ 356074 w 356074"/>
                <a:gd name="connsiteY3" fmla="*/ 208270 h 416539"/>
                <a:gd name="connsiteX4" fmla="*/ 178037 w 356074"/>
                <a:gd name="connsiteY4" fmla="*/ 416539 h 416539"/>
                <a:gd name="connsiteX5" fmla="*/ 178037 w 356074"/>
                <a:gd name="connsiteY5" fmla="*/ 333231 h 416539"/>
                <a:gd name="connsiteX6" fmla="*/ 0 w 356074"/>
                <a:gd name="connsiteY6" fmla="*/ 333231 h 416539"/>
                <a:gd name="connsiteX7" fmla="*/ 0 w 356074"/>
                <a:gd name="connsiteY7" fmla="*/ 83308 h 41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074" h="416539">
                  <a:moveTo>
                    <a:pt x="0" y="83308"/>
                  </a:moveTo>
                  <a:lnTo>
                    <a:pt x="178037" y="83308"/>
                  </a:lnTo>
                  <a:lnTo>
                    <a:pt x="178037" y="0"/>
                  </a:lnTo>
                  <a:lnTo>
                    <a:pt x="356074" y="208270"/>
                  </a:lnTo>
                  <a:lnTo>
                    <a:pt x="178037" y="416539"/>
                  </a:lnTo>
                  <a:lnTo>
                    <a:pt x="178037" y="333231"/>
                  </a:lnTo>
                  <a:lnTo>
                    <a:pt x="0" y="333231"/>
                  </a:lnTo>
                  <a:lnTo>
                    <a:pt x="0" y="8330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3308" rIns="106822" bIns="8330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8004C01-1401-4F49-987B-9760B077DAC4}"/>
                </a:ext>
              </a:extLst>
            </p:cNvPr>
            <p:cNvSpPr/>
            <p:nvPr/>
          </p:nvSpPr>
          <p:spPr>
            <a:xfrm>
              <a:off x="5318850" y="3721494"/>
              <a:ext cx="679978" cy="416539"/>
            </a:xfrm>
            <a:custGeom>
              <a:avLst/>
              <a:gdLst>
                <a:gd name="connsiteX0" fmla="*/ 0 w 356074"/>
                <a:gd name="connsiteY0" fmla="*/ 83308 h 416539"/>
                <a:gd name="connsiteX1" fmla="*/ 178037 w 356074"/>
                <a:gd name="connsiteY1" fmla="*/ 83308 h 416539"/>
                <a:gd name="connsiteX2" fmla="*/ 178037 w 356074"/>
                <a:gd name="connsiteY2" fmla="*/ 0 h 416539"/>
                <a:gd name="connsiteX3" fmla="*/ 356074 w 356074"/>
                <a:gd name="connsiteY3" fmla="*/ 208270 h 416539"/>
                <a:gd name="connsiteX4" fmla="*/ 178037 w 356074"/>
                <a:gd name="connsiteY4" fmla="*/ 416539 h 416539"/>
                <a:gd name="connsiteX5" fmla="*/ 178037 w 356074"/>
                <a:gd name="connsiteY5" fmla="*/ 333231 h 416539"/>
                <a:gd name="connsiteX6" fmla="*/ 0 w 356074"/>
                <a:gd name="connsiteY6" fmla="*/ 333231 h 416539"/>
                <a:gd name="connsiteX7" fmla="*/ 0 w 356074"/>
                <a:gd name="connsiteY7" fmla="*/ 83308 h 41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074" h="416539">
                  <a:moveTo>
                    <a:pt x="0" y="83308"/>
                  </a:moveTo>
                  <a:lnTo>
                    <a:pt x="178037" y="83308"/>
                  </a:lnTo>
                  <a:lnTo>
                    <a:pt x="178037" y="0"/>
                  </a:lnTo>
                  <a:lnTo>
                    <a:pt x="356074" y="208270"/>
                  </a:lnTo>
                  <a:lnTo>
                    <a:pt x="178037" y="416539"/>
                  </a:lnTo>
                  <a:lnTo>
                    <a:pt x="178037" y="333231"/>
                  </a:lnTo>
                  <a:lnTo>
                    <a:pt x="0" y="333231"/>
                  </a:lnTo>
                  <a:lnTo>
                    <a:pt x="0" y="8330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3308" rIns="106822" bIns="8330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3DE80BA-1E89-4760-A902-A6FC36C67CA4}"/>
                </a:ext>
              </a:extLst>
            </p:cNvPr>
            <p:cNvSpPr/>
            <p:nvPr/>
          </p:nvSpPr>
          <p:spPr>
            <a:xfrm>
              <a:off x="6272180" y="3425884"/>
              <a:ext cx="1679596" cy="1007757"/>
            </a:xfrm>
            <a:custGeom>
              <a:avLst/>
              <a:gdLst>
                <a:gd name="connsiteX0" fmla="*/ 0 w 1679596"/>
                <a:gd name="connsiteY0" fmla="*/ 100776 h 1007757"/>
                <a:gd name="connsiteX1" fmla="*/ 100776 w 1679596"/>
                <a:gd name="connsiteY1" fmla="*/ 0 h 1007757"/>
                <a:gd name="connsiteX2" fmla="*/ 1578820 w 1679596"/>
                <a:gd name="connsiteY2" fmla="*/ 0 h 1007757"/>
                <a:gd name="connsiteX3" fmla="*/ 1679596 w 1679596"/>
                <a:gd name="connsiteY3" fmla="*/ 100776 h 1007757"/>
                <a:gd name="connsiteX4" fmla="*/ 1679596 w 1679596"/>
                <a:gd name="connsiteY4" fmla="*/ 906981 h 1007757"/>
                <a:gd name="connsiteX5" fmla="*/ 1578820 w 1679596"/>
                <a:gd name="connsiteY5" fmla="*/ 1007757 h 1007757"/>
                <a:gd name="connsiteX6" fmla="*/ 100776 w 1679596"/>
                <a:gd name="connsiteY6" fmla="*/ 1007757 h 1007757"/>
                <a:gd name="connsiteX7" fmla="*/ 0 w 1679596"/>
                <a:gd name="connsiteY7" fmla="*/ 906981 h 1007757"/>
                <a:gd name="connsiteX8" fmla="*/ 0 w 1679596"/>
                <a:gd name="connsiteY8" fmla="*/ 100776 h 100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596" h="1007757">
                  <a:moveTo>
                    <a:pt x="0" y="100776"/>
                  </a:moveTo>
                  <a:cubicBezTo>
                    <a:pt x="0" y="45119"/>
                    <a:pt x="45119" y="0"/>
                    <a:pt x="100776" y="0"/>
                  </a:cubicBezTo>
                  <a:lnTo>
                    <a:pt x="1578820" y="0"/>
                  </a:lnTo>
                  <a:cubicBezTo>
                    <a:pt x="1634477" y="0"/>
                    <a:pt x="1679596" y="45119"/>
                    <a:pt x="1679596" y="100776"/>
                  </a:cubicBezTo>
                  <a:lnTo>
                    <a:pt x="1679596" y="906981"/>
                  </a:lnTo>
                  <a:cubicBezTo>
                    <a:pt x="1679596" y="962638"/>
                    <a:pt x="1634477" y="1007757"/>
                    <a:pt x="1578820" y="1007757"/>
                  </a:cubicBezTo>
                  <a:lnTo>
                    <a:pt x="100776" y="1007757"/>
                  </a:lnTo>
                  <a:cubicBezTo>
                    <a:pt x="45119" y="1007757"/>
                    <a:pt x="0" y="962638"/>
                    <a:pt x="0" y="906981"/>
                  </a:cubicBezTo>
                  <a:lnTo>
                    <a:pt x="0" y="100776"/>
                  </a:lnTo>
                  <a:close/>
                </a:path>
              </a:pathLst>
            </a:custGeom>
            <a:ln>
              <a:solidFill>
                <a:srgbClr val="537ABA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476" tIns="90476" rIns="90476" bIns="9047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Computer searches for a program/function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5D6A93-EC40-466F-A378-620A0DCAE8AF}"/>
                </a:ext>
              </a:extLst>
            </p:cNvPr>
            <p:cNvSpPr/>
            <p:nvPr/>
          </p:nvSpPr>
          <p:spPr>
            <a:xfrm rot="1961165" flipV="1">
              <a:off x="5341531" y="2951732"/>
              <a:ext cx="634617" cy="416539"/>
            </a:xfrm>
            <a:custGeom>
              <a:avLst/>
              <a:gdLst>
                <a:gd name="connsiteX0" fmla="*/ 0 w 356074"/>
                <a:gd name="connsiteY0" fmla="*/ 83308 h 416539"/>
                <a:gd name="connsiteX1" fmla="*/ 178037 w 356074"/>
                <a:gd name="connsiteY1" fmla="*/ 83308 h 416539"/>
                <a:gd name="connsiteX2" fmla="*/ 178037 w 356074"/>
                <a:gd name="connsiteY2" fmla="*/ 0 h 416539"/>
                <a:gd name="connsiteX3" fmla="*/ 356074 w 356074"/>
                <a:gd name="connsiteY3" fmla="*/ 208270 h 416539"/>
                <a:gd name="connsiteX4" fmla="*/ 178037 w 356074"/>
                <a:gd name="connsiteY4" fmla="*/ 416539 h 416539"/>
                <a:gd name="connsiteX5" fmla="*/ 178037 w 356074"/>
                <a:gd name="connsiteY5" fmla="*/ 333231 h 416539"/>
                <a:gd name="connsiteX6" fmla="*/ 0 w 356074"/>
                <a:gd name="connsiteY6" fmla="*/ 333231 h 416539"/>
                <a:gd name="connsiteX7" fmla="*/ 0 w 356074"/>
                <a:gd name="connsiteY7" fmla="*/ 83308 h 41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074" h="416539">
                  <a:moveTo>
                    <a:pt x="0" y="83308"/>
                  </a:moveTo>
                  <a:lnTo>
                    <a:pt x="178037" y="83308"/>
                  </a:lnTo>
                  <a:lnTo>
                    <a:pt x="178037" y="0"/>
                  </a:lnTo>
                  <a:lnTo>
                    <a:pt x="356074" y="208270"/>
                  </a:lnTo>
                  <a:lnTo>
                    <a:pt x="178037" y="416539"/>
                  </a:lnTo>
                  <a:lnTo>
                    <a:pt x="178037" y="333231"/>
                  </a:lnTo>
                  <a:lnTo>
                    <a:pt x="0" y="333231"/>
                  </a:lnTo>
                  <a:lnTo>
                    <a:pt x="0" y="8330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3308" rIns="106822" bIns="8330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</p:grpSp>
      <p:pic>
        <p:nvPicPr>
          <p:cNvPr id="2050" name="Picture 2" descr="Image result for cats dogs dataset">
            <a:extLst>
              <a:ext uri="{FF2B5EF4-FFF2-40B4-BE49-F238E27FC236}">
                <a16:creationId xmlns:a16="http://schemas.microsoft.com/office/drawing/2014/main" id="{91E624C4-D844-4026-8EFE-4EEEC0EB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9" y="4797895"/>
            <a:ext cx="2531575" cy="156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948001" y="4836357"/>
            <a:ext cx="5110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3B6747-D5C6-4BBC-97D0-C644CA1EECB1}"/>
              </a:ext>
            </a:extLst>
          </p:cNvPr>
          <p:cNvGrpSpPr/>
          <p:nvPr/>
        </p:nvGrpSpPr>
        <p:grpSpPr>
          <a:xfrm>
            <a:off x="6321272" y="1214086"/>
            <a:ext cx="4487972" cy="3219555"/>
            <a:chOff x="6321272" y="1214086"/>
            <a:chExt cx="4487972" cy="321955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470D06-0326-4581-8661-81078D40440E}"/>
                </a:ext>
              </a:extLst>
            </p:cNvPr>
            <p:cNvSpPr/>
            <p:nvPr/>
          </p:nvSpPr>
          <p:spPr>
            <a:xfrm>
              <a:off x="8238314" y="3721494"/>
              <a:ext cx="646123" cy="416539"/>
            </a:xfrm>
            <a:custGeom>
              <a:avLst/>
              <a:gdLst>
                <a:gd name="connsiteX0" fmla="*/ 0 w 356074"/>
                <a:gd name="connsiteY0" fmla="*/ 83308 h 416539"/>
                <a:gd name="connsiteX1" fmla="*/ 178037 w 356074"/>
                <a:gd name="connsiteY1" fmla="*/ 83308 h 416539"/>
                <a:gd name="connsiteX2" fmla="*/ 178037 w 356074"/>
                <a:gd name="connsiteY2" fmla="*/ 0 h 416539"/>
                <a:gd name="connsiteX3" fmla="*/ 356074 w 356074"/>
                <a:gd name="connsiteY3" fmla="*/ 208270 h 416539"/>
                <a:gd name="connsiteX4" fmla="*/ 178037 w 356074"/>
                <a:gd name="connsiteY4" fmla="*/ 416539 h 416539"/>
                <a:gd name="connsiteX5" fmla="*/ 178037 w 356074"/>
                <a:gd name="connsiteY5" fmla="*/ 333231 h 416539"/>
                <a:gd name="connsiteX6" fmla="*/ 0 w 356074"/>
                <a:gd name="connsiteY6" fmla="*/ 333231 h 416539"/>
                <a:gd name="connsiteX7" fmla="*/ 0 w 356074"/>
                <a:gd name="connsiteY7" fmla="*/ 83308 h 41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074" h="416539">
                  <a:moveTo>
                    <a:pt x="0" y="83308"/>
                  </a:moveTo>
                  <a:lnTo>
                    <a:pt x="178037" y="83308"/>
                  </a:lnTo>
                  <a:lnTo>
                    <a:pt x="178037" y="0"/>
                  </a:lnTo>
                  <a:lnTo>
                    <a:pt x="356074" y="208270"/>
                  </a:lnTo>
                  <a:lnTo>
                    <a:pt x="178037" y="416539"/>
                  </a:lnTo>
                  <a:lnTo>
                    <a:pt x="178037" y="333231"/>
                  </a:lnTo>
                  <a:lnTo>
                    <a:pt x="0" y="333231"/>
                  </a:lnTo>
                  <a:lnTo>
                    <a:pt x="0" y="83308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83308" rIns="106822" bIns="83308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300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444202-342B-4F36-9913-B6E94DD850EA}"/>
                </a:ext>
              </a:extLst>
            </p:cNvPr>
            <p:cNvSpPr/>
            <p:nvPr/>
          </p:nvSpPr>
          <p:spPr>
            <a:xfrm>
              <a:off x="9020993" y="3425884"/>
              <a:ext cx="1679596" cy="1007757"/>
            </a:xfrm>
            <a:custGeom>
              <a:avLst/>
              <a:gdLst>
                <a:gd name="connsiteX0" fmla="*/ 0 w 1679596"/>
                <a:gd name="connsiteY0" fmla="*/ 100776 h 1007757"/>
                <a:gd name="connsiteX1" fmla="*/ 100776 w 1679596"/>
                <a:gd name="connsiteY1" fmla="*/ 0 h 1007757"/>
                <a:gd name="connsiteX2" fmla="*/ 1578820 w 1679596"/>
                <a:gd name="connsiteY2" fmla="*/ 0 h 1007757"/>
                <a:gd name="connsiteX3" fmla="*/ 1679596 w 1679596"/>
                <a:gd name="connsiteY3" fmla="*/ 100776 h 1007757"/>
                <a:gd name="connsiteX4" fmla="*/ 1679596 w 1679596"/>
                <a:gd name="connsiteY4" fmla="*/ 906981 h 1007757"/>
                <a:gd name="connsiteX5" fmla="*/ 1578820 w 1679596"/>
                <a:gd name="connsiteY5" fmla="*/ 1007757 h 1007757"/>
                <a:gd name="connsiteX6" fmla="*/ 100776 w 1679596"/>
                <a:gd name="connsiteY6" fmla="*/ 1007757 h 1007757"/>
                <a:gd name="connsiteX7" fmla="*/ 0 w 1679596"/>
                <a:gd name="connsiteY7" fmla="*/ 906981 h 1007757"/>
                <a:gd name="connsiteX8" fmla="*/ 0 w 1679596"/>
                <a:gd name="connsiteY8" fmla="*/ 100776 h 100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596" h="1007757">
                  <a:moveTo>
                    <a:pt x="0" y="100776"/>
                  </a:moveTo>
                  <a:cubicBezTo>
                    <a:pt x="0" y="45119"/>
                    <a:pt x="45119" y="0"/>
                    <a:pt x="100776" y="0"/>
                  </a:cubicBezTo>
                  <a:lnTo>
                    <a:pt x="1578820" y="0"/>
                  </a:lnTo>
                  <a:cubicBezTo>
                    <a:pt x="1634477" y="0"/>
                    <a:pt x="1679596" y="45119"/>
                    <a:pt x="1679596" y="100776"/>
                  </a:cubicBezTo>
                  <a:lnTo>
                    <a:pt x="1679596" y="906981"/>
                  </a:lnTo>
                  <a:cubicBezTo>
                    <a:pt x="1679596" y="962638"/>
                    <a:pt x="1634477" y="1007757"/>
                    <a:pt x="1578820" y="1007757"/>
                  </a:cubicBezTo>
                  <a:lnTo>
                    <a:pt x="100776" y="1007757"/>
                  </a:lnTo>
                  <a:cubicBezTo>
                    <a:pt x="45119" y="1007757"/>
                    <a:pt x="0" y="962638"/>
                    <a:pt x="0" y="906981"/>
                  </a:cubicBezTo>
                  <a:lnTo>
                    <a:pt x="0" y="100776"/>
                  </a:lnTo>
                  <a:close/>
                </a:path>
              </a:pathLst>
            </a:custGeom>
            <a:solidFill>
              <a:srgbClr val="4BACC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476" tIns="90476" rIns="90476" bIns="90476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Measure performance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6FE7420-223D-46F1-8253-F25B7A06B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1272" y="1214086"/>
              <a:ext cx="1479728" cy="147972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BCADE5E-54B7-4432-80FE-B3990B11D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7234" y="1989318"/>
              <a:ext cx="682508" cy="68250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889F15-8CDA-4C90-9B62-DCB58005F50B}"/>
                </a:ext>
              </a:extLst>
            </p:cNvPr>
            <p:cNvSpPr txBox="1"/>
            <p:nvPr/>
          </p:nvSpPr>
          <p:spPr>
            <a:xfrm>
              <a:off x="7878428" y="1662289"/>
              <a:ext cx="605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CAT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B1EE7A-4B07-4A2D-B243-D3B56A235DD0}"/>
                </a:ext>
              </a:extLst>
            </p:cNvPr>
            <p:cNvSpPr txBox="1"/>
            <p:nvPr/>
          </p:nvSpPr>
          <p:spPr>
            <a:xfrm>
              <a:off x="10061281" y="1662289"/>
              <a:ext cx="684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/>
                <a:t>CAT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4E1FA46-C43B-4B2B-BD8F-B3F6DA992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73668" y="1214086"/>
              <a:ext cx="1029413" cy="1374319"/>
            </a:xfrm>
            <a:prstGeom prst="rect">
              <a:avLst/>
            </a:prstGeom>
          </p:spPr>
        </p:pic>
        <p:sp>
          <p:nvSpPr>
            <p:cNvPr id="2048" name="Multiplication Sign 2047">
              <a:extLst>
                <a:ext uri="{FF2B5EF4-FFF2-40B4-BE49-F238E27FC236}">
                  <a16:creationId xmlns:a16="http://schemas.microsoft.com/office/drawing/2014/main" id="{703FE417-81D1-48D3-8433-84ACB2A37585}"/>
                </a:ext>
              </a:extLst>
            </p:cNvPr>
            <p:cNvSpPr/>
            <p:nvPr/>
          </p:nvSpPr>
          <p:spPr>
            <a:xfrm>
              <a:off x="10061281" y="2021725"/>
              <a:ext cx="747963" cy="807631"/>
            </a:xfrm>
            <a:prstGeom prst="mathMultiply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2AA098-4248-4E1A-BD29-37261B3FD4AD}"/>
              </a:ext>
            </a:extLst>
          </p:cNvPr>
          <p:cNvGrpSpPr/>
          <p:nvPr/>
        </p:nvGrpSpPr>
        <p:grpSpPr>
          <a:xfrm>
            <a:off x="6983009" y="2958026"/>
            <a:ext cx="2910643" cy="481697"/>
            <a:chOff x="6983009" y="2958026"/>
            <a:chExt cx="2910643" cy="481697"/>
          </a:xfrm>
        </p:grpSpPr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CF35896D-A6C3-46CA-8391-D4E87DC6DC8A}"/>
                </a:ext>
              </a:extLst>
            </p:cNvPr>
            <p:cNvGrpSpPr/>
            <p:nvPr/>
          </p:nvGrpSpPr>
          <p:grpSpPr>
            <a:xfrm>
              <a:off x="6983009" y="3067882"/>
              <a:ext cx="2910641" cy="371841"/>
              <a:chOff x="6983009" y="3067882"/>
              <a:chExt cx="2910641" cy="37184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73B97C7-294F-46BB-BBB9-5A6A44B5A596}"/>
                  </a:ext>
                </a:extLst>
              </p:cNvPr>
              <p:cNvSpPr/>
              <p:nvPr/>
            </p:nvSpPr>
            <p:spPr>
              <a:xfrm>
                <a:off x="9805987" y="3067883"/>
                <a:ext cx="87663" cy="37184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E89B9CE3-5090-41C3-93F1-87599DA8D60D}"/>
                  </a:ext>
                </a:extLst>
              </p:cNvPr>
              <p:cNvSpPr/>
              <p:nvPr/>
            </p:nvSpPr>
            <p:spPr>
              <a:xfrm rot="5400000">
                <a:off x="6917802" y="3133089"/>
                <a:ext cx="337625" cy="207212"/>
              </a:xfrm>
              <a:prstGeom prst="rightArrow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F05CBE-525C-4391-A247-7865770A0081}"/>
                </a:ext>
              </a:extLst>
            </p:cNvPr>
            <p:cNvSpPr/>
            <p:nvPr/>
          </p:nvSpPr>
          <p:spPr>
            <a:xfrm rot="16200000">
              <a:off x="8409801" y="1584028"/>
              <a:ext cx="109853" cy="285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7931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781D61-1F16-4722-98F5-362D06C5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ML/AI applications in real world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3CE32-B3D5-42B8-A0A3-87F851E9C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952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ML/AI applications in </a:t>
            </a:r>
            <a:r>
              <a:rPr lang="en-US" b="1" u="sng" dirty="0">
                <a:solidFill>
                  <a:srgbClr val="FF0000"/>
                </a:solidFill>
              </a:rPr>
              <a:t>real world</a:t>
            </a:r>
          </a:p>
        </p:txBody>
      </p:sp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55321" y="2575034"/>
            <a:ext cx="5602410" cy="3462228"/>
          </a:xfrm>
        </p:spPr>
        <p:txBody>
          <a:bodyPr>
            <a:normAutofit/>
          </a:bodyPr>
          <a:lstStyle/>
          <a:p>
            <a:r>
              <a:rPr lang="en-US" sz="1800" dirty="0"/>
              <a:t>So, how do you actually use ML/AI?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do you collect the data from? How do you use it to solve problems of the real world?</a:t>
            </a:r>
          </a:p>
        </p:txBody>
      </p:sp>
      <p:pic>
        <p:nvPicPr>
          <p:cNvPr id="5" name="Picture 4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46226257-BDD5-4004-829F-7DBD49605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6" r="16038" b="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302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ML/AI applications in </a:t>
            </a:r>
            <a:r>
              <a:rPr lang="en-US" b="1" u="sng" dirty="0">
                <a:solidFill>
                  <a:srgbClr val="FF0000"/>
                </a:solidFill>
              </a:rPr>
              <a:t>real world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24408" y="2575034"/>
            <a:ext cx="5971592" cy="3462228"/>
          </a:xfrm>
        </p:spPr>
        <p:txBody>
          <a:bodyPr>
            <a:normAutofit/>
          </a:bodyPr>
          <a:lstStyle/>
          <a:p>
            <a:r>
              <a:rPr lang="en-US" sz="1800" dirty="0"/>
              <a:t>So, how do you actually use ML/AI?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do you collect the data from? How do you use it to solve problems of the real world?</a:t>
            </a:r>
          </a:p>
          <a:p>
            <a:pPr marL="0" indent="0">
              <a:buNone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Signals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Sensors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      ML</a:t>
            </a:r>
          </a:p>
          <a:p>
            <a:pPr marL="0" indent="0">
              <a:buNone/>
            </a:pPr>
            <a:endParaRPr 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F396ED8D-15F1-4740-839A-3D47B2EA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7" r="22157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153ECF6-F4B5-4354-B0A3-197A34841628}"/>
              </a:ext>
            </a:extLst>
          </p:cNvPr>
          <p:cNvSpPr/>
          <p:nvPr/>
        </p:nvSpPr>
        <p:spPr>
          <a:xfrm>
            <a:off x="1531853" y="3985114"/>
            <a:ext cx="539542" cy="321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3B47583-6565-4728-9963-8A9D52E9086C}"/>
              </a:ext>
            </a:extLst>
          </p:cNvPr>
          <p:cNvSpPr/>
          <p:nvPr/>
        </p:nvSpPr>
        <p:spPr>
          <a:xfrm>
            <a:off x="3494073" y="3985114"/>
            <a:ext cx="474547" cy="321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6F6B88-5071-45EB-951B-A494F8B8E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6" y="4503668"/>
            <a:ext cx="3664517" cy="16066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010AB44-A2E5-4996-BF66-0D2AE7937980}"/>
              </a:ext>
            </a:extLst>
          </p:cNvPr>
          <p:cNvSpPr/>
          <p:nvPr/>
        </p:nvSpPr>
        <p:spPr>
          <a:xfrm>
            <a:off x="4797979" y="3985114"/>
            <a:ext cx="548113" cy="321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79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1036"/>
            <a:ext cx="10972800" cy="1143000"/>
          </a:xfrm>
        </p:spPr>
        <p:txBody>
          <a:bodyPr/>
          <a:lstStyle/>
          <a:p>
            <a:r>
              <a:rPr lang="en-US" dirty="0"/>
              <a:t>ML and </a:t>
            </a:r>
            <a:r>
              <a:rPr lang="en-US" b="1" u="sng" dirty="0">
                <a:solidFill>
                  <a:srgbClr val="FF0000"/>
                </a:solidFill>
              </a:rPr>
              <a:t>Signal Processing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8A371-2678-4241-B43D-F0044BCA4F4E}"/>
              </a:ext>
            </a:extLst>
          </p:cNvPr>
          <p:cNvSpPr txBox="1"/>
          <p:nvPr/>
        </p:nvSpPr>
        <p:spPr>
          <a:xfrm>
            <a:off x="1965391" y="5842934"/>
            <a:ext cx="3004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>
                <a:hlinkClick r:id="rId4"/>
              </a:rPr>
            </a:br>
            <a:r>
              <a:rPr lang="en-GB" dirty="0">
                <a:hlinkClick r:id="rId4"/>
              </a:rPr>
              <a:t>IEEE Signal Processing Society</a:t>
            </a:r>
            <a:br>
              <a:rPr lang="en-GB" dirty="0"/>
            </a:br>
            <a:endParaRPr lang="en-GB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CABFB1-8180-4971-B717-A51115563EAD}"/>
              </a:ext>
            </a:extLst>
          </p:cNvPr>
          <p:cNvSpPr/>
          <p:nvPr/>
        </p:nvSpPr>
        <p:spPr>
          <a:xfrm>
            <a:off x="6096000" y="6113750"/>
            <a:ext cx="506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https://www.youtube.com/watch?v=mexN6d8QF9o</a:t>
            </a:r>
            <a:endParaRPr lang="en-GB" dirty="0"/>
          </a:p>
        </p:txBody>
      </p:sp>
      <p:pic>
        <p:nvPicPr>
          <p:cNvPr id="4" name="mexN6d8QF9o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965391" y="1464036"/>
            <a:ext cx="8261218" cy="46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85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583" y="19040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ML and </a:t>
            </a:r>
            <a:r>
              <a:rPr lang="en-US" b="1" u="sng" dirty="0">
                <a:solidFill>
                  <a:srgbClr val="FF0000"/>
                </a:solidFill>
              </a:rPr>
              <a:t>Robotics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843BE-A883-474E-B615-D92EFFCE083D}"/>
              </a:ext>
            </a:extLst>
          </p:cNvPr>
          <p:cNvSpPr txBox="1"/>
          <p:nvPr/>
        </p:nvSpPr>
        <p:spPr>
          <a:xfrm>
            <a:off x="530220" y="5854525"/>
            <a:ext cx="717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/>
              <a:t>Shkurti</a:t>
            </a:r>
            <a:r>
              <a:rPr lang="en-GB" sz="900" dirty="0"/>
              <a:t>, Florian, et al. "Underwater multi-robot convoying using visual tracking by detection." </a:t>
            </a:r>
            <a:r>
              <a:rPr lang="en-GB" sz="900" i="1" dirty="0"/>
              <a:t>Intelligent Robots and Systems (IROS), 2017 </a:t>
            </a:r>
          </a:p>
          <a:p>
            <a:r>
              <a:rPr lang="en-GB" sz="900" i="1" dirty="0"/>
              <a:t>IEEE/RSJ International Conference on</a:t>
            </a:r>
            <a:r>
              <a:rPr lang="en-GB" sz="900" dirty="0"/>
              <a:t>. IEEE, 2017.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37B79F-EF94-4C16-A1A4-333BB63C3BDB}"/>
              </a:ext>
            </a:extLst>
          </p:cNvPr>
          <p:cNvSpPr/>
          <p:nvPr/>
        </p:nvSpPr>
        <p:spPr>
          <a:xfrm>
            <a:off x="530220" y="6104191"/>
            <a:ext cx="500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https://www.youtube.com/watch?v=Em7V-vBApHc</a:t>
            </a:r>
            <a:endParaRPr lang="en-GB" dirty="0"/>
          </a:p>
        </p:txBody>
      </p:sp>
      <p:pic>
        <p:nvPicPr>
          <p:cNvPr id="3" name="Em7V-vBApHc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04289" y="1273969"/>
            <a:ext cx="8095388" cy="455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9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Program Schedule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233160"/>
              </p:ext>
            </p:extLst>
          </p:nvPr>
        </p:nvGraphicFramePr>
        <p:xfrm>
          <a:off x="743476" y="1553216"/>
          <a:ext cx="10485355" cy="40389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4935">
                  <a:extLst>
                    <a:ext uri="{9D8B030D-6E8A-4147-A177-3AD203B41FA5}">
                      <a16:colId xmlns:a16="http://schemas.microsoft.com/office/drawing/2014/main" val="2384426231"/>
                    </a:ext>
                  </a:extLst>
                </a:gridCol>
                <a:gridCol w="6820420">
                  <a:extLst>
                    <a:ext uri="{9D8B030D-6E8A-4147-A177-3AD203B41FA5}">
                      <a16:colId xmlns:a16="http://schemas.microsoft.com/office/drawing/2014/main" val="1289968956"/>
                    </a:ext>
                  </a:extLst>
                </a:gridCol>
              </a:tblGrid>
              <a:tr h="576986">
                <a:tc>
                  <a:txBody>
                    <a:bodyPr/>
                    <a:lstStyle/>
                    <a:p>
                      <a:r>
                        <a:rPr lang="en-SG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Program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315304"/>
                  </a:ext>
                </a:extLst>
              </a:tr>
              <a:tr h="576986">
                <a:tc>
                  <a:txBody>
                    <a:bodyPr/>
                    <a:lstStyle/>
                    <a:p>
                      <a:r>
                        <a:rPr lang="en-SG" dirty="0"/>
                        <a:t>09:00 – 09:30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Introduction: What</a:t>
                      </a:r>
                      <a:r>
                        <a:rPr lang="en-US" sz="24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Data Science 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856629"/>
                  </a:ext>
                </a:extLst>
              </a:tr>
              <a:tr h="576986">
                <a:tc>
                  <a:txBody>
                    <a:bodyPr/>
                    <a:lstStyle/>
                    <a:p>
                      <a:r>
                        <a:rPr lang="en-SG" dirty="0"/>
                        <a:t>09:30 – 11:00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Python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8779694"/>
                  </a:ext>
                </a:extLst>
              </a:tr>
              <a:tr h="576986">
                <a:tc>
                  <a:txBody>
                    <a:bodyPr/>
                    <a:lstStyle/>
                    <a:p>
                      <a:r>
                        <a:rPr lang="en-SG" dirty="0"/>
                        <a:t>11:00 – 12:30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Python libraries for Data Science</a:t>
                      </a:r>
                      <a:endParaRPr lang="en-S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2232057"/>
                  </a:ext>
                </a:extLst>
              </a:tr>
              <a:tr h="576986">
                <a:tc>
                  <a:txBody>
                    <a:bodyPr/>
                    <a:lstStyle/>
                    <a:p>
                      <a:r>
                        <a:rPr lang="en-SG" dirty="0"/>
                        <a:t>12:30 – 13:30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Lunch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9666508"/>
                  </a:ext>
                </a:extLst>
              </a:tr>
              <a:tr h="576986">
                <a:tc>
                  <a:txBody>
                    <a:bodyPr/>
                    <a:lstStyle/>
                    <a:p>
                      <a:r>
                        <a:rPr lang="en-SG" dirty="0"/>
                        <a:t>13:30 – 16:30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Hands-on Mini Projects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8791712"/>
                  </a:ext>
                </a:extLst>
              </a:tr>
              <a:tr h="576986">
                <a:tc>
                  <a:txBody>
                    <a:bodyPr/>
                    <a:lstStyle/>
                    <a:p>
                      <a:r>
                        <a:rPr lang="en-SG" dirty="0"/>
                        <a:t>16:30 – 17:00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Q&amp;A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557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657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583" y="190407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ML and </a:t>
            </a:r>
            <a:r>
              <a:rPr lang="en-US" u="sng" dirty="0">
                <a:solidFill>
                  <a:srgbClr val="FF0000"/>
                </a:solidFill>
              </a:rPr>
              <a:t>Manufacturing (IoT)</a:t>
            </a:r>
            <a:r>
              <a:rPr lang="en-US" dirty="0"/>
              <a:t>?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735C2B9-B1C0-4CBE-8991-9313194AC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7" y="1505649"/>
            <a:ext cx="11880980" cy="47091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2D696-518D-4499-83E4-44D1D5E28B65}"/>
              </a:ext>
            </a:extLst>
          </p:cNvPr>
          <p:cNvSpPr txBox="1"/>
          <p:nvPr/>
        </p:nvSpPr>
        <p:spPr>
          <a:xfrm>
            <a:off x="2351313" y="2898709"/>
            <a:ext cx="553016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5F5B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AI/ML everywhere?? </a:t>
            </a:r>
            <a:endParaRPr lang="en-GB" sz="4800" dirty="0">
              <a:solidFill>
                <a:srgbClr val="5F5B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592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ML and </a:t>
            </a:r>
            <a:r>
              <a:rPr lang="en-US" b="1" u="sng" dirty="0">
                <a:solidFill>
                  <a:srgbClr val="FF0000"/>
                </a:solidFill>
              </a:rPr>
              <a:t>Power Systems</a:t>
            </a:r>
            <a:r>
              <a:rPr lang="en-US" dirty="0"/>
              <a:t>?</a:t>
            </a:r>
            <a:r>
              <a:rPr lang="en-US" u="sng" dirty="0"/>
              <a:t>   </a:t>
            </a:r>
            <a:endParaRPr lang="en-US" dirty="0"/>
          </a:p>
        </p:txBody>
      </p:sp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30E05801-27DC-4DE7-AFED-3FCB10F6C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46" y="1825626"/>
            <a:ext cx="9209182" cy="43513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B50573-B9E1-4BA0-B868-805AC7AA4752}"/>
              </a:ext>
            </a:extLst>
          </p:cNvPr>
          <p:cNvSpPr/>
          <p:nvPr/>
        </p:nvSpPr>
        <p:spPr>
          <a:xfrm>
            <a:off x="111968" y="1399592"/>
            <a:ext cx="3439886" cy="138715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Load/Demand Forecasting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Fault Detection and Classification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Weather/ Wind Forecasting</a:t>
            </a:r>
            <a:endParaRPr lang="en-GB" dirty="0">
              <a:solidFill>
                <a:srgbClr val="002060"/>
              </a:solidFill>
            </a:endParaRPr>
          </a:p>
          <a:p>
            <a:pPr algn="ctr"/>
            <a:endParaRPr lang="en-GB" dirty="0"/>
          </a:p>
        </p:txBody>
      </p:sp>
      <p:pic>
        <p:nvPicPr>
          <p:cNvPr id="10" name="Graphic 9" descr="Arrow: Slight curve">
            <a:extLst>
              <a:ext uri="{FF2B5EF4-FFF2-40B4-BE49-F238E27FC236}">
                <a16:creationId xmlns:a16="http://schemas.microsoft.com/office/drawing/2014/main" id="{D47FD5D8-C39C-494F-8909-1403C0CE0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469562">
            <a:off x="3153227" y="2221243"/>
            <a:ext cx="2423259" cy="15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7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EDB490-1F8D-472A-9E92-7F5EF5152E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975" y="-1"/>
            <a:ext cx="8500515" cy="5092861"/>
          </a:xfrm>
          <a:prstGeom prst="rect">
            <a:avLst/>
          </a:prstGeom>
          <a:solidFill>
            <a:schemeClr val="bg1">
              <a:alpha val="3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A7B863-283C-4041-BBCC-1DEB5A91D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54803"/>
            <a:ext cx="10972800" cy="1362075"/>
          </a:xfrm>
        </p:spPr>
        <p:txBody>
          <a:bodyPr/>
          <a:lstStyle/>
          <a:p>
            <a:r>
              <a:rPr lang="en-SG" dirty="0"/>
              <a:t>What is data science?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74A260-5F40-499A-8353-FE0E05869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80595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368" y="4522156"/>
            <a:ext cx="5345832" cy="1481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and information</a:t>
            </a: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 places you hardly notice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3672" b="4"/>
          <a:stretch/>
        </p:blipFill>
        <p:spPr>
          <a:xfrm>
            <a:off x="1246573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6539" r="11393" b="1"/>
          <a:stretch/>
        </p:blipFill>
        <p:spPr>
          <a:xfrm>
            <a:off x="20" y="2288331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191" r="814" b="6"/>
          <a:stretch/>
        </p:blipFill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singtel public phon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73" t="-127" r="-1" b="1442"/>
          <a:stretch/>
        </p:blipFill>
        <p:spPr bwMode="auto"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26151" t="-1212" r="-1271" b="1207"/>
          <a:stretch/>
        </p:blipFill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5C26E08-F6B4-4031-A0AD-6D31FE1B711D}"/>
              </a:ext>
            </a:extLst>
          </p:cNvPr>
          <p:cNvSpPr txBox="1">
            <a:spLocks/>
          </p:cNvSpPr>
          <p:nvPr/>
        </p:nvSpPr>
        <p:spPr>
          <a:xfrm>
            <a:off x="4343346" y="5300884"/>
            <a:ext cx="4937937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A01434-3795-4D8E-9D76-6A99EEF98CF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66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4" y="4522156"/>
            <a:ext cx="6496305" cy="1719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 are </a:t>
            </a:r>
            <a:r>
              <a:rPr lang="en-US" sz="40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consuming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40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generating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data every day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13091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8" name="Picture 14" descr="Image result for amazon butt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0" b="2"/>
          <a:stretch/>
        </p:blipFill>
        <p:spPr bwMode="auto"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essaging ap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4" t="-1868" r="26422" b="1867"/>
          <a:stretch/>
        </p:blipFill>
        <p:spPr bwMode="auto">
          <a:xfrm>
            <a:off x="20" y="2279205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Image result for gps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0" r="11750"/>
          <a:stretch/>
        </p:blipFill>
        <p:spPr bwMode="auto"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Image result for facebook profil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r="46835" b="1"/>
          <a:stretch/>
        </p:blipFill>
        <p:spPr bwMode="auto"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B77C79-0461-44F2-820B-7611802003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6255"/>
            <a:ext cx="12192000" cy="3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00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89196"/>
            <a:ext cx="6416233" cy="1434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Exploration and analysis of data in order to discover meaningful patterns to answer critical questions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48B20B-85BF-4A10-B813-9740E961DE18}"/>
              </a:ext>
            </a:extLst>
          </p:cNvPr>
          <p:cNvGrpSpPr/>
          <p:nvPr/>
        </p:nvGrpSpPr>
        <p:grpSpPr>
          <a:xfrm>
            <a:off x="7257327" y="624399"/>
            <a:ext cx="4815068" cy="4734046"/>
            <a:chOff x="7257327" y="624399"/>
            <a:chExt cx="4815068" cy="47340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14F865-E656-43B8-9D6B-A698AD85A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79" t="18316" r="55256" b="49470"/>
            <a:stretch/>
          </p:blipFill>
          <p:spPr>
            <a:xfrm>
              <a:off x="7257327" y="624399"/>
              <a:ext cx="4815068" cy="473404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48F064A-4E14-4537-9437-6BC19AE15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449" y="2140060"/>
              <a:ext cx="682508" cy="68250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24DF89-B8E7-4F1D-AE11-2BB9BFB4BF76}"/>
              </a:ext>
            </a:extLst>
          </p:cNvPr>
          <p:cNvGrpSpPr/>
          <p:nvPr/>
        </p:nvGrpSpPr>
        <p:grpSpPr>
          <a:xfrm>
            <a:off x="349841" y="3514335"/>
            <a:ext cx="3851305" cy="2657914"/>
            <a:chOff x="349841" y="3514335"/>
            <a:chExt cx="3851305" cy="2657914"/>
          </a:xfrm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3D12B6DA-FC36-4D6C-891A-3AEDE99B987C}"/>
                </a:ext>
              </a:extLst>
            </p:cNvPr>
            <p:cNvSpPr/>
            <p:nvPr/>
          </p:nvSpPr>
          <p:spPr>
            <a:xfrm>
              <a:off x="349841" y="3514335"/>
              <a:ext cx="2426208" cy="2657914"/>
            </a:xfrm>
            <a:prstGeom prst="wedgeRectCallout">
              <a:avLst>
                <a:gd name="adj1" fmla="val 60153"/>
                <a:gd name="adj2" fmla="val -21226"/>
              </a:avLst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User">
              <a:extLst>
                <a:ext uri="{FF2B5EF4-FFF2-40B4-BE49-F238E27FC236}">
                  <a16:creationId xmlns:a16="http://schemas.microsoft.com/office/drawing/2014/main" id="{6CAD9A7A-3E47-4CEF-9A37-345E642FF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24019" y="3823391"/>
              <a:ext cx="914400" cy="914400"/>
            </a:xfrm>
            <a:prstGeom prst="rect">
              <a:avLst/>
            </a:prstGeom>
          </p:spPr>
        </p:pic>
        <p:pic>
          <p:nvPicPr>
            <p:cNvPr id="2052" name="Picture 4" descr="Image result for click ads">
              <a:extLst>
                <a:ext uri="{FF2B5EF4-FFF2-40B4-BE49-F238E27FC236}">
                  <a16:creationId xmlns:a16="http://schemas.microsoft.com/office/drawing/2014/main" id="{B210DA5E-F061-4E6F-8F67-C67336461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16" y="4090766"/>
              <a:ext cx="2284857" cy="170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61002151-9A2D-4418-83B1-0B938F530EE4}"/>
                </a:ext>
              </a:extLst>
            </p:cNvPr>
            <p:cNvSpPr txBox="1">
              <a:spLocks/>
            </p:cNvSpPr>
            <p:nvPr/>
          </p:nvSpPr>
          <p:spPr>
            <a:xfrm>
              <a:off x="2706234" y="4768724"/>
              <a:ext cx="1494912" cy="46831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7189" indent="-457189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990575" indent="-380990" algn="l" defTabSz="609585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523962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2133547" indent="-304792" algn="l" defTabSz="609585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743131" indent="-304792" algn="l" defTabSz="609585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335271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2000" dirty="0">
                  <a:solidFill>
                    <a:srgbClr val="0070C0"/>
                  </a:solidFill>
                </a:rPr>
                <a:t>Advertising</a:t>
              </a:r>
            </a:p>
          </p:txBody>
        </p:sp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AFC34D6E-BFE6-4279-B14F-75D9E6AC161C}"/>
                </a:ext>
              </a:extLst>
            </p:cNvPr>
            <p:cNvSpPr txBox="1">
              <a:spLocks/>
            </p:cNvSpPr>
            <p:nvPr/>
          </p:nvSpPr>
          <p:spPr>
            <a:xfrm>
              <a:off x="1401217" y="3677478"/>
              <a:ext cx="958493" cy="7379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7189" indent="-457189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990575" indent="-380990" algn="l" defTabSz="609585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523962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2133547" indent="-304792" algn="l" defTabSz="609585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743131" indent="-304792" algn="l" defTabSz="609585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335271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4000" b="1" dirty="0">
                  <a:solidFill>
                    <a:srgbClr val="FF0000"/>
                  </a:solidFill>
                </a:rPr>
                <a:t>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3CCE65-AD2D-4F82-9CB8-9935E31BB1C9}"/>
              </a:ext>
            </a:extLst>
          </p:cNvPr>
          <p:cNvGrpSpPr/>
          <p:nvPr/>
        </p:nvGrpSpPr>
        <p:grpSpPr>
          <a:xfrm>
            <a:off x="4222106" y="3533861"/>
            <a:ext cx="3866256" cy="2657914"/>
            <a:chOff x="4222106" y="3533861"/>
            <a:chExt cx="3866256" cy="2657914"/>
          </a:xfrm>
        </p:grpSpPr>
        <p:sp>
          <p:nvSpPr>
            <p:cNvPr id="24" name="Speech Bubble: Rectangle 23">
              <a:extLst>
                <a:ext uri="{FF2B5EF4-FFF2-40B4-BE49-F238E27FC236}">
                  <a16:creationId xmlns:a16="http://schemas.microsoft.com/office/drawing/2014/main" id="{B7F668E4-D84A-4C76-9025-55AF0FE8F74C}"/>
                </a:ext>
              </a:extLst>
            </p:cNvPr>
            <p:cNvSpPr/>
            <p:nvPr/>
          </p:nvSpPr>
          <p:spPr>
            <a:xfrm>
              <a:off x="4222106" y="3533861"/>
              <a:ext cx="2426208" cy="2657914"/>
            </a:xfrm>
            <a:prstGeom prst="wedgeRectCallout">
              <a:avLst>
                <a:gd name="adj1" fmla="val 60153"/>
                <a:gd name="adj2" fmla="val -21226"/>
              </a:avLst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User">
              <a:extLst>
                <a:ext uri="{FF2B5EF4-FFF2-40B4-BE49-F238E27FC236}">
                  <a16:creationId xmlns:a16="http://schemas.microsoft.com/office/drawing/2014/main" id="{6D35B8C2-6BE1-4BB1-BC9B-173AF0DCC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96284" y="3842917"/>
              <a:ext cx="914400" cy="914400"/>
            </a:xfrm>
            <a:prstGeom prst="rect">
              <a:avLst/>
            </a:prstGeom>
          </p:spPr>
        </p:pic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0FAB3592-7CF0-4116-A9DE-A24FA10CB8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54" r="49538"/>
            <a:stretch/>
          </p:blipFill>
          <p:spPr bwMode="auto">
            <a:xfrm>
              <a:off x="4334802" y="3920669"/>
              <a:ext cx="2200816" cy="214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51E67F2-30E5-4920-9F26-74124BFE4882}"/>
                </a:ext>
              </a:extLst>
            </p:cNvPr>
            <p:cNvSpPr/>
            <p:nvPr/>
          </p:nvSpPr>
          <p:spPr>
            <a:xfrm>
              <a:off x="5486010" y="3790088"/>
              <a:ext cx="1107440" cy="1107440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B8C938B-4E62-4AE6-A229-C2CE398BCA47}"/>
                </a:ext>
              </a:extLst>
            </p:cNvPr>
            <p:cNvSpPr/>
            <p:nvPr/>
          </p:nvSpPr>
          <p:spPr>
            <a:xfrm>
              <a:off x="5178415" y="5052554"/>
              <a:ext cx="1107440" cy="1107440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C8208367-E4B6-486F-BFA7-987451B1BAB2}"/>
                </a:ext>
              </a:extLst>
            </p:cNvPr>
            <p:cNvSpPr txBox="1">
              <a:spLocks/>
            </p:cNvSpPr>
            <p:nvPr/>
          </p:nvSpPr>
          <p:spPr>
            <a:xfrm>
              <a:off x="6593450" y="4709611"/>
              <a:ext cx="1494912" cy="7439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457189" indent="-457189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990575" indent="-380990" algn="l" defTabSz="609585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523962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2133547" indent="-304792" algn="l" defTabSz="609585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743131" indent="-304792" algn="l" defTabSz="609585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335271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2000" dirty="0">
                  <a:solidFill>
                    <a:srgbClr val="0070C0"/>
                  </a:solidFill>
                </a:rPr>
                <a:t>Social</a:t>
              </a:r>
            </a:p>
            <a:p>
              <a:pPr marL="0" indent="0" algn="ctr">
                <a:buFont typeface="Arial"/>
                <a:buNone/>
              </a:pPr>
              <a:r>
                <a:rPr lang="en-US" sz="2000" dirty="0">
                  <a:solidFill>
                    <a:srgbClr val="0070C0"/>
                  </a:solidFill>
                </a:rPr>
                <a:t>Networks</a:t>
              </a:r>
            </a:p>
          </p:txBody>
        </p: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93570BDE-3901-4A28-AFB4-892553C61F3F}"/>
                </a:ext>
              </a:extLst>
            </p:cNvPr>
            <p:cNvSpPr txBox="1">
              <a:spLocks/>
            </p:cNvSpPr>
            <p:nvPr/>
          </p:nvSpPr>
          <p:spPr>
            <a:xfrm>
              <a:off x="4805229" y="3542684"/>
              <a:ext cx="958493" cy="7379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457189" indent="-457189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1pPr>
              <a:lvl2pPr marL="990575" indent="-380990" algn="l" defTabSz="609585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2pPr>
              <a:lvl3pPr marL="1523962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3pPr>
              <a:lvl4pPr marL="2133547" indent="-304792" algn="l" defTabSz="609585" rtl="0" eaLnBrk="1" latinLnBrk="0" hangingPunct="1">
                <a:spcBef>
                  <a:spcPct val="20000"/>
                </a:spcBef>
                <a:buFont typeface="Arial"/>
                <a:buChar char="–"/>
                <a:defRPr sz="16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4pPr>
              <a:lvl5pPr marL="2743131" indent="-304792" algn="l" defTabSz="609585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chemeClr val="tx1"/>
                  </a:solidFill>
                  <a:latin typeface="Arial"/>
                  <a:ea typeface="+mn-ea"/>
                  <a:cs typeface="+mn-cs"/>
                </a:defRPr>
              </a:lvl5pPr>
              <a:lvl6pPr marL="335271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609585" rtl="0" eaLnBrk="1" latinLnBrk="0" hangingPunct="1">
                <a:spcBef>
                  <a:spcPct val="20000"/>
                </a:spcBef>
                <a:buFont typeface="Arial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/>
                <a:buNone/>
              </a:pPr>
              <a:r>
                <a:rPr lang="en-US" sz="4000" b="1" dirty="0">
                  <a:solidFill>
                    <a:srgbClr val="FF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14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16185-39A0-4584-B54C-798482A8AC14}"/>
              </a:ext>
            </a:extLst>
          </p:cNvPr>
          <p:cNvGrpSpPr/>
          <p:nvPr/>
        </p:nvGrpSpPr>
        <p:grpSpPr>
          <a:xfrm>
            <a:off x="744583" y="980158"/>
            <a:ext cx="10542850" cy="1608450"/>
            <a:chOff x="398270" y="1584102"/>
            <a:chExt cx="10542850" cy="160845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0CA4C92-797A-42D5-9FDA-951A0DA19B70}"/>
                </a:ext>
              </a:extLst>
            </p:cNvPr>
            <p:cNvSpPr/>
            <p:nvPr/>
          </p:nvSpPr>
          <p:spPr>
            <a:xfrm>
              <a:off x="1266178" y="2518993"/>
              <a:ext cx="8967018" cy="673559"/>
            </a:xfrm>
            <a:prstGeom prst="rightArrow">
              <a:avLst>
                <a:gd name="adj1" fmla="val 40793"/>
                <a:gd name="adj2" fmla="val 50000"/>
              </a:avLst>
            </a:prstGeom>
            <a:gradFill flip="none" rotWithShape="1">
              <a:gsLst>
                <a:gs pos="0">
                  <a:srgbClr val="0A3C89"/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00EE52-428F-44A0-B66F-1E2339FFB6DE}"/>
                </a:ext>
              </a:extLst>
            </p:cNvPr>
            <p:cNvSpPr/>
            <p:nvPr/>
          </p:nvSpPr>
          <p:spPr>
            <a:xfrm>
              <a:off x="398270" y="1584102"/>
              <a:ext cx="2438400" cy="673559"/>
            </a:xfrm>
            <a:custGeom>
              <a:avLst/>
              <a:gdLst>
                <a:gd name="connsiteX0" fmla="*/ 0 w 2438400"/>
                <a:gd name="connsiteY0" fmla="*/ 112262 h 673559"/>
                <a:gd name="connsiteX1" fmla="*/ 112262 w 2438400"/>
                <a:gd name="connsiteY1" fmla="*/ 0 h 673559"/>
                <a:gd name="connsiteX2" fmla="*/ 2326138 w 2438400"/>
                <a:gd name="connsiteY2" fmla="*/ 0 h 673559"/>
                <a:gd name="connsiteX3" fmla="*/ 2438400 w 2438400"/>
                <a:gd name="connsiteY3" fmla="*/ 112262 h 673559"/>
                <a:gd name="connsiteX4" fmla="*/ 2438400 w 2438400"/>
                <a:gd name="connsiteY4" fmla="*/ 561297 h 673559"/>
                <a:gd name="connsiteX5" fmla="*/ 2326138 w 2438400"/>
                <a:gd name="connsiteY5" fmla="*/ 673559 h 673559"/>
                <a:gd name="connsiteX6" fmla="*/ 112262 w 2438400"/>
                <a:gd name="connsiteY6" fmla="*/ 673559 h 673559"/>
                <a:gd name="connsiteX7" fmla="*/ 0 w 2438400"/>
                <a:gd name="connsiteY7" fmla="*/ 561297 h 673559"/>
                <a:gd name="connsiteX8" fmla="*/ 0 w 2438400"/>
                <a:gd name="connsiteY8" fmla="*/ 112262 h 67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673559">
                  <a:moveTo>
                    <a:pt x="0" y="112262"/>
                  </a:moveTo>
                  <a:cubicBezTo>
                    <a:pt x="0" y="50261"/>
                    <a:pt x="50261" y="0"/>
                    <a:pt x="112262" y="0"/>
                  </a:cubicBezTo>
                  <a:lnTo>
                    <a:pt x="2326138" y="0"/>
                  </a:lnTo>
                  <a:cubicBezTo>
                    <a:pt x="2388139" y="0"/>
                    <a:pt x="2438400" y="50261"/>
                    <a:pt x="2438400" y="112262"/>
                  </a:cubicBezTo>
                  <a:lnTo>
                    <a:pt x="2438400" y="561297"/>
                  </a:lnTo>
                  <a:cubicBezTo>
                    <a:pt x="2438400" y="623298"/>
                    <a:pt x="2388139" y="673559"/>
                    <a:pt x="2326138" y="673559"/>
                  </a:cubicBezTo>
                  <a:lnTo>
                    <a:pt x="112262" y="673559"/>
                  </a:lnTo>
                  <a:cubicBezTo>
                    <a:pt x="50261" y="673559"/>
                    <a:pt x="0" y="623298"/>
                    <a:pt x="0" y="561297"/>
                  </a:cubicBezTo>
                  <a:lnTo>
                    <a:pt x="0" y="112262"/>
                  </a:lnTo>
                  <a:close/>
                </a:path>
              </a:pathLst>
            </a:custGeom>
            <a:solidFill>
              <a:srgbClr val="181C6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560" tIns="139560" rIns="139560" bIns="139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Data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2FE20-D5F2-43E7-A256-651CE82FDE81}"/>
                </a:ext>
              </a:extLst>
            </p:cNvPr>
            <p:cNvSpPr/>
            <p:nvPr/>
          </p:nvSpPr>
          <p:spPr>
            <a:xfrm>
              <a:off x="4508816" y="1584103"/>
              <a:ext cx="2438400" cy="673559"/>
            </a:xfrm>
            <a:custGeom>
              <a:avLst/>
              <a:gdLst>
                <a:gd name="connsiteX0" fmla="*/ 0 w 2438400"/>
                <a:gd name="connsiteY0" fmla="*/ 112262 h 673559"/>
                <a:gd name="connsiteX1" fmla="*/ 112262 w 2438400"/>
                <a:gd name="connsiteY1" fmla="*/ 0 h 673559"/>
                <a:gd name="connsiteX2" fmla="*/ 2326138 w 2438400"/>
                <a:gd name="connsiteY2" fmla="*/ 0 h 673559"/>
                <a:gd name="connsiteX3" fmla="*/ 2438400 w 2438400"/>
                <a:gd name="connsiteY3" fmla="*/ 112262 h 673559"/>
                <a:gd name="connsiteX4" fmla="*/ 2438400 w 2438400"/>
                <a:gd name="connsiteY4" fmla="*/ 561297 h 673559"/>
                <a:gd name="connsiteX5" fmla="*/ 2326138 w 2438400"/>
                <a:gd name="connsiteY5" fmla="*/ 673559 h 673559"/>
                <a:gd name="connsiteX6" fmla="*/ 112262 w 2438400"/>
                <a:gd name="connsiteY6" fmla="*/ 673559 h 673559"/>
                <a:gd name="connsiteX7" fmla="*/ 0 w 2438400"/>
                <a:gd name="connsiteY7" fmla="*/ 561297 h 673559"/>
                <a:gd name="connsiteX8" fmla="*/ 0 w 2438400"/>
                <a:gd name="connsiteY8" fmla="*/ 112262 h 67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673559">
                  <a:moveTo>
                    <a:pt x="0" y="112262"/>
                  </a:moveTo>
                  <a:cubicBezTo>
                    <a:pt x="0" y="50261"/>
                    <a:pt x="50261" y="0"/>
                    <a:pt x="112262" y="0"/>
                  </a:cubicBezTo>
                  <a:lnTo>
                    <a:pt x="2326138" y="0"/>
                  </a:lnTo>
                  <a:cubicBezTo>
                    <a:pt x="2388139" y="0"/>
                    <a:pt x="2438400" y="50261"/>
                    <a:pt x="2438400" y="112262"/>
                  </a:cubicBezTo>
                  <a:lnTo>
                    <a:pt x="2438400" y="561297"/>
                  </a:lnTo>
                  <a:cubicBezTo>
                    <a:pt x="2438400" y="623298"/>
                    <a:pt x="2388139" y="673559"/>
                    <a:pt x="2326138" y="673559"/>
                  </a:cubicBezTo>
                  <a:lnTo>
                    <a:pt x="112262" y="673559"/>
                  </a:lnTo>
                  <a:cubicBezTo>
                    <a:pt x="50261" y="673559"/>
                    <a:pt x="0" y="623298"/>
                    <a:pt x="0" y="561297"/>
                  </a:cubicBezTo>
                  <a:lnTo>
                    <a:pt x="0" y="112262"/>
                  </a:lnTo>
                  <a:close/>
                </a:path>
              </a:pathLst>
            </a:custGeom>
            <a:solidFill>
              <a:srgbClr val="05449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2232385"/>
                <a:satOff val="13449"/>
                <a:lumOff val="1078"/>
                <a:alphaOff val="0"/>
              </a:schemeClr>
            </a:fillRef>
            <a:effectRef idx="0">
              <a:schemeClr val="accent4">
                <a:hueOff val="-2232385"/>
                <a:satOff val="13449"/>
                <a:lumOff val="107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560" tIns="139560" rIns="139560" bIns="139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Information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4153294-5722-4C8F-87A9-057DB35088C3}"/>
                </a:ext>
              </a:extLst>
            </p:cNvPr>
            <p:cNvSpPr/>
            <p:nvPr/>
          </p:nvSpPr>
          <p:spPr>
            <a:xfrm>
              <a:off x="8502720" y="1584102"/>
              <a:ext cx="2438400" cy="673559"/>
            </a:xfrm>
            <a:custGeom>
              <a:avLst/>
              <a:gdLst>
                <a:gd name="connsiteX0" fmla="*/ 0 w 2438400"/>
                <a:gd name="connsiteY0" fmla="*/ 112262 h 673559"/>
                <a:gd name="connsiteX1" fmla="*/ 112262 w 2438400"/>
                <a:gd name="connsiteY1" fmla="*/ 0 h 673559"/>
                <a:gd name="connsiteX2" fmla="*/ 2326138 w 2438400"/>
                <a:gd name="connsiteY2" fmla="*/ 0 h 673559"/>
                <a:gd name="connsiteX3" fmla="*/ 2438400 w 2438400"/>
                <a:gd name="connsiteY3" fmla="*/ 112262 h 673559"/>
                <a:gd name="connsiteX4" fmla="*/ 2438400 w 2438400"/>
                <a:gd name="connsiteY4" fmla="*/ 561297 h 673559"/>
                <a:gd name="connsiteX5" fmla="*/ 2326138 w 2438400"/>
                <a:gd name="connsiteY5" fmla="*/ 673559 h 673559"/>
                <a:gd name="connsiteX6" fmla="*/ 112262 w 2438400"/>
                <a:gd name="connsiteY6" fmla="*/ 673559 h 673559"/>
                <a:gd name="connsiteX7" fmla="*/ 0 w 2438400"/>
                <a:gd name="connsiteY7" fmla="*/ 561297 h 673559"/>
                <a:gd name="connsiteX8" fmla="*/ 0 w 2438400"/>
                <a:gd name="connsiteY8" fmla="*/ 112262 h 67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673559">
                  <a:moveTo>
                    <a:pt x="0" y="112262"/>
                  </a:moveTo>
                  <a:cubicBezTo>
                    <a:pt x="0" y="50261"/>
                    <a:pt x="50261" y="0"/>
                    <a:pt x="112262" y="0"/>
                  </a:cubicBezTo>
                  <a:lnTo>
                    <a:pt x="2326138" y="0"/>
                  </a:lnTo>
                  <a:cubicBezTo>
                    <a:pt x="2388139" y="0"/>
                    <a:pt x="2438400" y="50261"/>
                    <a:pt x="2438400" y="112262"/>
                  </a:cubicBezTo>
                  <a:lnTo>
                    <a:pt x="2438400" y="561297"/>
                  </a:lnTo>
                  <a:cubicBezTo>
                    <a:pt x="2438400" y="623298"/>
                    <a:pt x="2388139" y="673559"/>
                    <a:pt x="2326138" y="673559"/>
                  </a:cubicBezTo>
                  <a:lnTo>
                    <a:pt x="112262" y="673559"/>
                  </a:lnTo>
                  <a:cubicBezTo>
                    <a:pt x="50261" y="673559"/>
                    <a:pt x="0" y="623298"/>
                    <a:pt x="0" y="561297"/>
                  </a:cubicBezTo>
                  <a:lnTo>
                    <a:pt x="0" y="112262"/>
                  </a:lnTo>
                  <a:close/>
                </a:path>
              </a:pathLst>
            </a:custGeom>
            <a:solidFill>
              <a:srgbClr val="D7144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560" tIns="139560" rIns="139560" bIns="13956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Knowledge</a:t>
              </a:r>
            </a:p>
          </p:txBody>
        </p:sp>
      </p:grpSp>
      <p:pic>
        <p:nvPicPr>
          <p:cNvPr id="5" name="Picture 2" descr="Image result for form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7" y="2702778"/>
            <a:ext cx="3621714" cy="210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719" y="2702778"/>
            <a:ext cx="3674562" cy="2160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883" y="2702778"/>
            <a:ext cx="3840042" cy="21606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23768" y="5262160"/>
            <a:ext cx="7944465" cy="954107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OBJECTIVE: </a:t>
            </a:r>
            <a:r>
              <a:rPr lang="en-US" sz="2800" dirty="0"/>
              <a:t>Extract knowledge to automate decision-making of identical problems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03160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0" y="4744245"/>
            <a:ext cx="10972800" cy="1500187"/>
          </a:xfrm>
        </p:spPr>
        <p:txBody>
          <a:bodyPr/>
          <a:lstStyle/>
          <a:p>
            <a:r>
              <a:rPr lang="en-US" dirty="0"/>
              <a:t>How do I tell a computer to accomplish a certain task?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4FCE4-F863-4062-802E-7523A4420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4"/>
          <a:stretch/>
        </p:blipFill>
        <p:spPr>
          <a:xfrm>
            <a:off x="2892425" y="170656"/>
            <a:ext cx="6407150" cy="4573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28575">
                  <a:noFill/>
                </a:ln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180262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0181F0-8203-4E66-992A-C48F2E932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Exercise: How do I cook this pack of noodles?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DE8C59A-7072-4390-B344-15355F02E7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649666"/>
              </p:ext>
            </p:extLst>
          </p:nvPr>
        </p:nvGraphicFramePr>
        <p:xfrm>
          <a:off x="1054100" y="5062466"/>
          <a:ext cx="10401300" cy="123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Image result for korean spicy noodles">
            <a:extLst>
              <a:ext uri="{FF2B5EF4-FFF2-40B4-BE49-F238E27FC236}">
                <a16:creationId xmlns:a16="http://schemas.microsoft.com/office/drawing/2014/main" id="{E4A15E1B-7819-480A-8B9D-7ED201B49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119312"/>
            <a:ext cx="3492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orean spicy noodles">
            <a:extLst>
              <a:ext uri="{FF2B5EF4-FFF2-40B4-BE49-F238E27FC236}">
                <a16:creationId xmlns:a16="http://schemas.microsoft.com/office/drawing/2014/main" id="{87166BB5-D256-4DB8-AB3B-A290ACD86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7" y="2119311"/>
            <a:ext cx="3929063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F18B90E-35D7-41F8-AFA6-B757F66CA12B}"/>
              </a:ext>
            </a:extLst>
          </p:cNvPr>
          <p:cNvSpPr/>
          <p:nvPr/>
        </p:nvSpPr>
        <p:spPr>
          <a:xfrm>
            <a:off x="5416550" y="2857498"/>
            <a:ext cx="1062037" cy="1143000"/>
          </a:xfrm>
          <a:prstGeom prst="rightArrow">
            <a:avLst/>
          </a:prstGeom>
          <a:solidFill>
            <a:srgbClr val="5767B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40448-EEA2-4ECF-AC8B-6B3E84021CD8}"/>
              </a:ext>
            </a:extLst>
          </p:cNvPr>
          <p:cNvSpPr txBox="1"/>
          <p:nvPr/>
        </p:nvSpPr>
        <p:spPr>
          <a:xfrm rot="838583">
            <a:off x="8772140" y="1368691"/>
            <a:ext cx="3409314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SG" sz="2000" b="1" dirty="0">
                <a:solidFill>
                  <a:schemeClr val="accent6"/>
                </a:solidFill>
              </a:rPr>
              <a:t>Tips:</a:t>
            </a:r>
          </a:p>
          <a:p>
            <a:pPr marL="285750" indent="-285750">
              <a:buFontTx/>
              <a:buChar char="-"/>
            </a:pPr>
            <a:r>
              <a:rPr lang="en-SG" sz="2000" b="1" dirty="0">
                <a:solidFill>
                  <a:schemeClr val="accent6"/>
                </a:solidFill>
              </a:rPr>
              <a:t>What do you need?</a:t>
            </a:r>
          </a:p>
          <a:p>
            <a:pPr marL="285750" indent="-285750">
              <a:buFontTx/>
              <a:buChar char="-"/>
            </a:pPr>
            <a:r>
              <a:rPr lang="en-SG" sz="2000" b="1" dirty="0">
                <a:solidFill>
                  <a:schemeClr val="accent6"/>
                </a:solidFill>
              </a:rPr>
              <a:t>Which indicators do you look out for?</a:t>
            </a:r>
          </a:p>
        </p:txBody>
      </p:sp>
    </p:spTree>
    <p:extLst>
      <p:ext uri="{BB962C8B-B14F-4D97-AF65-F5344CB8AC3E}">
        <p14:creationId xmlns:p14="http://schemas.microsoft.com/office/powerpoint/2010/main" val="277910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594</Words>
  <Application>Microsoft Office PowerPoint</Application>
  <PresentationFormat>Widescreen</PresentationFormat>
  <Paragraphs>115</Paragraphs>
  <Slides>21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Office Theme</vt:lpstr>
      <vt:lpstr>1_Office Theme</vt:lpstr>
      <vt:lpstr>Enthuse: Foundation of Data Science in Python </vt:lpstr>
      <vt:lpstr>Program Schedule</vt:lpstr>
      <vt:lpstr>What is data science?</vt:lpstr>
      <vt:lpstr>Data and information  from places you hardly notice</vt:lpstr>
      <vt:lpstr>We are consuming and generating data every day</vt:lpstr>
      <vt:lpstr>Data science</vt:lpstr>
      <vt:lpstr>PowerPoint Presentation</vt:lpstr>
      <vt:lpstr>programming</vt:lpstr>
      <vt:lpstr>Exercise: How do I cook this pack of noodles?</vt:lpstr>
      <vt:lpstr>Quick hands-on: Robot Guidance</vt:lpstr>
      <vt:lpstr>Classic software</vt:lpstr>
      <vt:lpstr>SOFTWARE 2.0</vt:lpstr>
      <vt:lpstr>Programming a more complex task</vt:lpstr>
      <vt:lpstr>Machine Learning Algorithms</vt:lpstr>
      <vt:lpstr>ML/AI applications in real world</vt:lpstr>
      <vt:lpstr>ML/AI applications in real world</vt:lpstr>
      <vt:lpstr>ML/AI applications in real world</vt:lpstr>
      <vt:lpstr>ML and Signal Processing?</vt:lpstr>
      <vt:lpstr>ML and Robotics?</vt:lpstr>
      <vt:lpstr>ML and Manufacturing (IoT)?</vt:lpstr>
      <vt:lpstr>ML and Power Systems?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Workshop @ EEE</dc:title>
  <dc:creator>#KATUWAL RAKESH KUMAR#</dc:creator>
  <cp:lastModifiedBy>#HO MUN KIT#</cp:lastModifiedBy>
  <cp:revision>20</cp:revision>
  <dcterms:created xsi:type="dcterms:W3CDTF">2018-09-26T07:09:00Z</dcterms:created>
  <dcterms:modified xsi:type="dcterms:W3CDTF">2019-07-14T02:51:59Z</dcterms:modified>
</cp:coreProperties>
</file>